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0"/>
  </p:notesMasterIdLst>
  <p:sldIdLst>
    <p:sldId id="256" r:id="rId2"/>
    <p:sldId id="257" r:id="rId3"/>
    <p:sldId id="258" r:id="rId4"/>
    <p:sldId id="259" r:id="rId5"/>
    <p:sldId id="260" r:id="rId6"/>
    <p:sldId id="264" r:id="rId7"/>
    <p:sldId id="270" r:id="rId8"/>
    <p:sldId id="272" r:id="rId9"/>
    <p:sldId id="263" r:id="rId10"/>
    <p:sldId id="274" r:id="rId11"/>
    <p:sldId id="273" r:id="rId12"/>
    <p:sldId id="271" r:id="rId13"/>
    <p:sldId id="277" r:id="rId14"/>
    <p:sldId id="275" r:id="rId15"/>
    <p:sldId id="276" r:id="rId16"/>
    <p:sldId id="278" r:id="rId17"/>
    <p:sldId id="265" r:id="rId18"/>
    <p:sldId id="266"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7391" autoAdjust="0"/>
  </p:normalViewPr>
  <p:slideViewPr>
    <p:cSldViewPr snapToGrid="0" snapToObjects="1">
      <p:cViewPr>
        <p:scale>
          <a:sx n="103" d="100"/>
          <a:sy n="103" d="100"/>
        </p:scale>
        <p:origin x="-1800" y="-44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6609C19-3333-F748-BFA8-3DC416911B5B}" type="datetimeFigureOut">
              <a:rPr lang="en-US" smtClean="0"/>
              <a:t>4/29/13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37C7616-B134-0047-ABFF-A95E6FAEFE2A}" type="slidenum">
              <a:rPr lang="en-US" smtClean="0"/>
              <a:t>‹#›</a:t>
            </a:fld>
            <a:endParaRPr lang="en-US"/>
          </a:p>
        </p:txBody>
      </p:sp>
    </p:spTree>
    <p:extLst>
      <p:ext uri="{BB962C8B-B14F-4D97-AF65-F5344CB8AC3E}">
        <p14:creationId xmlns:p14="http://schemas.microsoft.com/office/powerpoint/2010/main" val="5734580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#1: Concisely describe the problem your project seeks to solve (e.g., demonstrate very fast access to remote memory, provide better network support for virtual machine migration, manage multiple wireless network interfaces more effectively, etc.).</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11</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12</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RFC 1918</a:t>
            </a:r>
          </a:p>
          <a:p>
            <a:r>
              <a:rPr lang="en-US" smtClean="0"/>
              <a:t>172.16.0.0 - 172.31.255.255 (172.16/12 prefix)</a:t>
            </a:r>
          </a:p>
        </p:txBody>
      </p:sp>
      <p:sp>
        <p:nvSpPr>
          <p:cNvPr id="4" name="Slide Number Placeholder 3"/>
          <p:cNvSpPr>
            <a:spLocks noGrp="1"/>
          </p:cNvSpPr>
          <p:nvPr>
            <p:ph type="sldNum" sz="quarter" idx="10"/>
          </p:nvPr>
        </p:nvSpPr>
        <p:spPr/>
        <p:txBody>
          <a:bodyPr/>
          <a:lstStyle/>
          <a:p>
            <a:fld id="{437C7616-B134-0047-ABFF-A95E6FAEFE2A}" type="slidenum">
              <a:rPr lang="en-US" smtClean="0"/>
              <a:t>17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437C7616-B134-0047-ABFF-A95E6FAEFE2A}" type="slidenum">
              <a:rPr lang="en-US" smtClean="0"/>
              <a:t>18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3</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#3: Describe prior work. If your problem is so important, why hasn't it been solved already? What has already been done and where does it fall short? </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4</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Slide #4: Briefly discuss your technical approach. What are you (hopefully) new ideas for solving your problem? What will be your evaluation approach (e.g., what is the figure of merit for your project and how will you go about measuring it?).</a:t>
            </a:r>
            <a:endParaRPr lang="en-US" dirty="0" smtClean="0"/>
          </a:p>
          <a:p>
            <a:endParaRPr lang="en-US" dirty="0"/>
          </a:p>
          <a:p>
            <a:r>
              <a:rPr lang="en-US" dirty="0"/>
              <a:t>----- Meeting Notes (4/3/13 13:22) -----</a:t>
            </a:r>
          </a:p>
          <a:p>
            <a:r>
              <a:rPr lang="en-US" dirty="0"/>
              <a:t>WAN</a:t>
            </a:r>
          </a:p>
          <a:p>
            <a:r>
              <a:rPr lang="en-US" dirty="0"/>
              <a:t>Use Turbo king to test a wide range of networks</a:t>
            </a:r>
          </a:p>
          <a:p>
            <a:endParaRPr lang="en-US" dirty="0"/>
          </a:p>
          <a:p>
            <a:r>
              <a:rPr lang="en-US" dirty="0"/>
              <a:t>Mobile</a:t>
            </a:r>
          </a:p>
          <a:p>
            <a:r>
              <a:rPr lang="en-US" dirty="0"/>
              <a:t>We are limited by the fact there there is not a distributed network of wireless nodes that we can use for testing. So instead we are looking to better understand the latency of the networks we have access</a:t>
            </a:r>
          </a:p>
        </p:txBody>
      </p:sp>
      <p:sp>
        <p:nvSpPr>
          <p:cNvPr id="4" name="Slide Number Placeholder 3"/>
          <p:cNvSpPr>
            <a:spLocks noGrp="1"/>
          </p:cNvSpPr>
          <p:nvPr>
            <p:ph type="sldNum" sz="quarter" idx="10"/>
          </p:nvPr>
        </p:nvSpPr>
        <p:spPr/>
        <p:txBody>
          <a:bodyPr/>
          <a:lstStyle/>
          <a:p>
            <a:fld id="{437C7616-B134-0047-ABFF-A95E6FAEFE2A}" type="slidenum">
              <a:rPr lang="en-US" smtClean="0"/>
              <a:t>5</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6</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7</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8</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9</a:t>
            </a:fld>
            <a:endParaRPr lang="en-US"/>
          </a:p>
        </p:txBody>
      </p:sp>
    </p:spTree>
    <p:extLst>
      <p:ext uri="{BB962C8B-B14F-4D97-AF65-F5344CB8AC3E}">
        <p14:creationId xmlns:p14="http://schemas.microsoft.com/office/powerpoint/2010/main" val="274700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Slide #2: Motivate your project by describing why its solution is important. Who would care if you are successful and why?</a:t>
            </a:r>
            <a:endParaRPr lang="en-US" dirty="0"/>
          </a:p>
        </p:txBody>
      </p:sp>
      <p:sp>
        <p:nvSpPr>
          <p:cNvPr id="4" name="Slide Number Placeholder 3"/>
          <p:cNvSpPr>
            <a:spLocks noGrp="1"/>
          </p:cNvSpPr>
          <p:nvPr>
            <p:ph type="sldNum" sz="quarter" idx="10"/>
          </p:nvPr>
        </p:nvSpPr>
        <p:spPr/>
        <p:txBody>
          <a:bodyPr/>
          <a:lstStyle/>
          <a:p>
            <a:fld id="{437C7616-B134-0047-ABFF-A95E6FAEFE2A}" type="slidenum">
              <a:rPr lang="en-US" smtClean="0"/>
              <a:t>10</a:t>
            </a:fld>
            <a:endParaRPr lang="en-US"/>
          </a:p>
        </p:txBody>
      </p:sp>
    </p:spTree>
    <p:extLst>
      <p:ext uri="{BB962C8B-B14F-4D97-AF65-F5344CB8AC3E}">
        <p14:creationId xmlns:p14="http://schemas.microsoft.com/office/powerpoint/2010/main" val="274700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ltLang="zh-CN"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smtClean="0"/>
              <a:t>Click to edit Master subtitle style</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9494982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idx="1"/>
          </p:nvPr>
        </p:nvSpPr>
        <p:spPr/>
        <p:txBody>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fld id="{6B35E7C1-0930-394A-BB48-132AAC6FC298}" type="datetimeFigureOut">
              <a:rPr lang="en-US" smtClean="0"/>
              <a:t>4/29/13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0343016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7" name="Date Placeholder 6"/>
          <p:cNvSpPr>
            <a:spLocks noGrp="1"/>
          </p:cNvSpPr>
          <p:nvPr>
            <p:ph type="dt" sz="half" idx="10"/>
          </p:nvPr>
        </p:nvSpPr>
        <p:spPr/>
        <p:txBody>
          <a:bodyPr/>
          <a:lstStyle/>
          <a:p>
            <a:fld id="{6B35E7C1-0930-394A-BB48-132AAC6FC298}" type="datetimeFigureOut">
              <a:rPr lang="en-US" smtClean="0"/>
              <a:t>4/29/13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417940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en-US"/>
          </a:p>
        </p:txBody>
      </p:sp>
      <p:sp>
        <p:nvSpPr>
          <p:cNvPr id="3" name="Date Placeholder 2"/>
          <p:cNvSpPr>
            <a:spLocks noGrp="1"/>
          </p:cNvSpPr>
          <p:nvPr>
            <p:ph type="dt" sz="half" idx="10"/>
          </p:nvPr>
        </p:nvSpPr>
        <p:spPr/>
        <p:txBody>
          <a:bodyPr/>
          <a:lstStyle/>
          <a:p>
            <a:fld id="{6B35E7C1-0930-394A-BB48-132AAC6FC298}" type="datetimeFigureOut">
              <a:rPr lang="en-US" smtClean="0"/>
              <a:t>4/29/13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656067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35E7C1-0930-394A-BB48-132AAC6FC298}" type="datetimeFigureOut">
              <a:rPr lang="en-US" smtClean="0"/>
              <a:t>4/29/13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12491287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27301161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smtClean="0"/>
              <a:t>Drag picture to placeholder or click icon to add</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fld id="{6B35E7C1-0930-394A-BB48-132AAC6FC298}" type="datetimeFigureOut">
              <a:rPr lang="en-US" smtClean="0"/>
              <a:t>4/29/13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16278A-9A8B-C94F-94DF-F436F0FA3EE4}" type="slidenum">
              <a:rPr lang="en-US" smtClean="0"/>
              <a:t>‹#›</a:t>
            </a:fld>
            <a:endParaRPr lang="en-US"/>
          </a:p>
        </p:txBody>
      </p:sp>
    </p:spTree>
    <p:extLst>
      <p:ext uri="{BB962C8B-B14F-4D97-AF65-F5344CB8AC3E}">
        <p14:creationId xmlns:p14="http://schemas.microsoft.com/office/powerpoint/2010/main" val="50657455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35E7C1-0930-394A-BB48-132AAC6FC298}" type="datetimeFigureOut">
              <a:rPr lang="en-US" smtClean="0"/>
              <a:t>4/29/13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6278A-9A8B-C94F-94DF-F436F0FA3EE4}" type="slidenum">
              <a:rPr lang="en-US" smtClean="0"/>
              <a:t>‹#›</a:t>
            </a:fld>
            <a:endParaRPr lang="en-US"/>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latin typeface="Segoe Light"/>
                <a:cs typeface="Segoe Light"/>
              </a:rPr>
              <a:t>An Internet Latency Measurement Study</a:t>
            </a:r>
            <a:endParaRPr lang="en-US" dirty="0">
              <a:latin typeface="Segoe Light"/>
              <a:cs typeface="Segoe Light"/>
            </a:endParaRPr>
          </a:p>
        </p:txBody>
      </p:sp>
      <p:sp>
        <p:nvSpPr>
          <p:cNvPr id="3" name="Subtitle 2"/>
          <p:cNvSpPr>
            <a:spLocks noGrp="1"/>
          </p:cNvSpPr>
          <p:nvPr>
            <p:ph type="subTitle" idx="1"/>
          </p:nvPr>
        </p:nvSpPr>
        <p:spPr/>
        <p:txBody>
          <a:bodyPr>
            <a:normAutofit/>
          </a:bodyPr>
          <a:lstStyle/>
          <a:p>
            <a:r>
              <a:rPr lang="en-US" sz="2500" dirty="0" smtClean="0">
                <a:latin typeface="Segoe Light"/>
                <a:cs typeface="Segoe Light"/>
              </a:rPr>
              <a:t>Ben Zhang</a:t>
            </a:r>
          </a:p>
          <a:p>
            <a:r>
              <a:rPr lang="en-US" sz="2500" dirty="0" err="1" smtClean="0">
                <a:latin typeface="Segoe Light"/>
                <a:cs typeface="Segoe Light"/>
              </a:rPr>
              <a:t>Ahir</a:t>
            </a:r>
            <a:r>
              <a:rPr lang="en-US" sz="2500" dirty="0" smtClean="0">
                <a:latin typeface="Segoe Light"/>
                <a:cs typeface="Segoe Light"/>
              </a:rPr>
              <a:t> Reddy</a:t>
            </a:r>
          </a:p>
          <a:p>
            <a:r>
              <a:rPr lang="en-US" sz="2500" dirty="0" smtClean="0">
                <a:solidFill>
                  <a:schemeClr val="tx1">
                    <a:lumMod val="75000"/>
                  </a:schemeClr>
                </a:solidFill>
                <a:latin typeface="Segoe Light"/>
                <a:cs typeface="Segoe Light"/>
              </a:rPr>
              <a:t>CS268 Spring 2013</a:t>
            </a:r>
          </a:p>
        </p:txBody>
      </p:sp>
    </p:spTree>
    <p:extLst>
      <p:ext uri="{BB962C8B-B14F-4D97-AF65-F5344CB8AC3E}">
        <p14:creationId xmlns:p14="http://schemas.microsoft.com/office/powerpoint/2010/main" val="239352640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1437920"/>
            <a:ext cx="9144000" cy="4541822"/>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Planet Lab Nodes</a:t>
            </a:r>
          </a:p>
        </p:txBody>
      </p:sp>
    </p:spTree>
    <p:extLst>
      <p:ext uri="{BB962C8B-B14F-4D97-AF65-F5344CB8AC3E}">
        <p14:creationId xmlns:p14="http://schemas.microsoft.com/office/powerpoint/2010/main" val="2644662297"/>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Distribution of Distances</a:t>
            </a:r>
          </a:p>
          <a:p>
            <a:pPr lvl="1"/>
            <a:r>
              <a:rPr lang="en-US" sz="2000" dirty="0" smtClean="0">
                <a:latin typeface="Segoe Light"/>
                <a:cs typeface="Segoe Light"/>
              </a:rPr>
              <a:t>Intercontinental patterns</a:t>
            </a:r>
          </a:p>
          <a:p>
            <a:r>
              <a:rPr lang="en-US" sz="2400" dirty="0" smtClean="0">
                <a:latin typeface="Segoe Light"/>
                <a:cs typeface="Segoe Light"/>
              </a:rPr>
              <a:t>Filter</a:t>
            </a:r>
          </a:p>
          <a:p>
            <a:pPr lvl="1"/>
            <a:r>
              <a:rPr lang="en-US" sz="2000" dirty="0" smtClean="0">
                <a:latin typeface="Segoe Light"/>
                <a:cs typeface="Segoe Light"/>
              </a:rPr>
              <a:t>Measurements faster than speed of </a:t>
            </a:r>
            <a:r>
              <a:rPr lang="en-US" sz="2000" dirty="0">
                <a:latin typeface="Segoe Light"/>
                <a:cs typeface="Segoe Light"/>
              </a:rPr>
              <a:t>light </a:t>
            </a:r>
            <a:r>
              <a:rPr lang="en-US" sz="2000" dirty="0" smtClean="0">
                <a:latin typeface="Segoe Light"/>
                <a:cs typeface="Segoe Light"/>
              </a:rPr>
              <a:t>(~90,000)</a:t>
            </a:r>
            <a:endParaRPr lang="en-US" sz="2000" dirty="0" smtClean="0">
              <a:latin typeface="Segoe Light"/>
              <a:cs typeface="Segoe Light"/>
            </a:endParaRPr>
          </a:p>
          <a:p>
            <a:pPr lvl="2"/>
            <a:r>
              <a:rPr lang="en-US" sz="1600" dirty="0" smtClean="0">
                <a:latin typeface="Segoe Light"/>
                <a:cs typeface="Segoe Light"/>
              </a:rPr>
              <a:t>Incorrect Geo IP</a:t>
            </a:r>
          </a:p>
          <a:p>
            <a:pPr lvl="1"/>
            <a:r>
              <a:rPr lang="en-US" sz="2000" dirty="0" smtClean="0">
                <a:latin typeface="Segoe Light"/>
                <a:cs typeface="Segoe Light"/>
              </a:rPr>
              <a:t>Extremely High </a:t>
            </a:r>
            <a:r>
              <a:rPr lang="en-US" sz="2000" dirty="0">
                <a:latin typeface="Segoe Light"/>
                <a:cs typeface="Segoe Light"/>
              </a:rPr>
              <a:t>Latencies </a:t>
            </a:r>
            <a:r>
              <a:rPr lang="en-US" sz="2000" dirty="0" smtClean="0">
                <a:latin typeface="Segoe Light"/>
                <a:cs typeface="Segoe Light"/>
              </a:rPr>
              <a:t>(~240,000)</a:t>
            </a:r>
            <a:endParaRPr lang="en-US" sz="2000" dirty="0">
              <a:latin typeface="Segoe Light"/>
              <a:cs typeface="Segoe Light"/>
            </a:endParaRPr>
          </a:p>
          <a:p>
            <a:pPr lvl="2"/>
            <a:r>
              <a:rPr lang="en-US" sz="1600" dirty="0" smtClean="0">
                <a:latin typeface="Segoe Light"/>
                <a:cs typeface="Segoe Light"/>
              </a:rPr>
              <a:t>5 </a:t>
            </a:r>
            <a:r>
              <a:rPr lang="en-US" sz="1600" dirty="0" smtClean="0">
                <a:latin typeface="Segoe Light"/>
                <a:cs typeface="Segoe Light"/>
              </a:rPr>
              <a:t>second </a:t>
            </a:r>
            <a:r>
              <a:rPr lang="en-US" sz="1600" dirty="0" smtClean="0">
                <a:latin typeface="Segoe Light"/>
                <a:cs typeface="Segoe Light"/>
              </a:rPr>
              <a:t>timeout</a:t>
            </a:r>
            <a:endParaRPr lang="en-US" sz="1600" dirty="0" smtClean="0">
              <a:latin typeface="Segoe Light"/>
              <a:cs typeface="Segoe Light"/>
            </a:endParaRPr>
          </a:p>
          <a:p>
            <a:pPr lvl="1"/>
            <a:r>
              <a:rPr lang="en-US" sz="2000" dirty="0" smtClean="0">
                <a:latin typeface="Segoe Light"/>
                <a:cs typeface="Segoe Light"/>
              </a:rPr>
              <a:t>Results returned by </a:t>
            </a:r>
            <a:r>
              <a:rPr lang="en-US" sz="2000" dirty="0">
                <a:latin typeface="Segoe Light"/>
                <a:cs typeface="Segoe Light"/>
              </a:rPr>
              <a:t>forwarders </a:t>
            </a:r>
            <a:r>
              <a:rPr lang="en-US" sz="2000" dirty="0" smtClean="0">
                <a:latin typeface="Segoe Light"/>
                <a:cs typeface="Segoe Light"/>
              </a:rPr>
              <a:t>(~1,140,000)</a:t>
            </a:r>
          </a:p>
          <a:p>
            <a:pPr lvl="1"/>
            <a:r>
              <a:rPr lang="en-US" sz="2000" dirty="0">
                <a:latin typeface="Segoe Light"/>
                <a:cs typeface="Segoe Light"/>
              </a:rPr>
              <a:t>Zero Distance </a:t>
            </a:r>
            <a:r>
              <a:rPr lang="en-US" sz="2000" dirty="0" smtClean="0">
                <a:latin typeface="Segoe Light"/>
                <a:cs typeface="Segoe Light"/>
              </a:rPr>
              <a:t>(~22,000)</a:t>
            </a:r>
          </a:p>
          <a:p>
            <a:pPr lvl="1"/>
            <a:r>
              <a:rPr lang="en-US" sz="2000" dirty="0">
                <a:latin typeface="Segoe Light"/>
                <a:cs typeface="Segoe Light"/>
              </a:rPr>
              <a:t>Negative Latency </a:t>
            </a:r>
            <a:r>
              <a:rPr lang="en-US" sz="2000" dirty="0" smtClean="0">
                <a:latin typeface="Segoe Light"/>
                <a:cs typeface="Segoe Light"/>
              </a:rPr>
              <a:t>(~41,000)</a:t>
            </a:r>
          </a:p>
          <a:p>
            <a:pPr lvl="1"/>
            <a:r>
              <a:rPr lang="en-US" sz="2000" dirty="0" smtClean="0">
                <a:latin typeface="Segoe Light"/>
                <a:cs typeface="Segoe Light"/>
              </a:rPr>
              <a:t>First Result of DNS Query to new server (~2,400,000)</a:t>
            </a:r>
          </a:p>
          <a:p>
            <a:pPr lvl="2"/>
            <a:r>
              <a:rPr lang="en-US" sz="1600" dirty="0" smtClean="0">
                <a:latin typeface="Segoe Light"/>
                <a:cs typeface="Segoe Light"/>
              </a:rPr>
              <a:t>Extra latency introduced by DNS resolution of our domain</a:t>
            </a:r>
          </a:p>
          <a:p>
            <a:pPr lvl="1"/>
            <a:r>
              <a:rPr lang="en-US" sz="2000" dirty="0" smtClean="0">
                <a:latin typeface="Segoe Light"/>
                <a:cs typeface="Segoe Light"/>
              </a:rPr>
              <a:t>Reduce 4.95 Million to 1 Million</a:t>
            </a:r>
            <a:endParaRPr lang="en-US" sz="2000" dirty="0" smtClean="0">
              <a:latin typeface="Segoe Light"/>
              <a:cs typeface="Segoe Light"/>
            </a:endParaRPr>
          </a:p>
          <a:p>
            <a:r>
              <a:rPr lang="en-US" sz="2400" dirty="0">
                <a:latin typeface="Segoe Light"/>
                <a:cs typeface="Segoe Light"/>
              </a:rPr>
              <a:t>DNS Forwarders</a:t>
            </a:r>
          </a:p>
          <a:p>
            <a:pPr lvl="1"/>
            <a:r>
              <a:rPr lang="en-US" sz="2000" dirty="0">
                <a:latin typeface="Segoe Light"/>
                <a:cs typeface="Segoe Light"/>
              </a:rPr>
              <a:t>Large Impact on Results</a:t>
            </a:r>
          </a:p>
          <a:p>
            <a:pPr lvl="1"/>
            <a:r>
              <a:rPr lang="en-US" sz="2000" dirty="0">
                <a:latin typeface="Segoe Light"/>
                <a:cs typeface="Segoe Light"/>
              </a:rPr>
              <a:t>Nearly 25% of all queries returned by forwarders</a:t>
            </a:r>
            <a:endParaRPr lang="en-US" sz="2400" dirty="0" smtClean="0">
              <a:latin typeface="Segoe Light"/>
              <a:cs typeface="Segoe Light"/>
            </a:endParaRPr>
          </a:p>
        </p:txBody>
      </p:sp>
      <p:sp>
        <p:nvSpPr>
          <p:cNvPr id="10"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altLang="zh-CN" dirty="0" smtClean="0">
                <a:latin typeface="Segoe Light"/>
                <a:cs typeface="Segoe Light"/>
              </a:rPr>
              <a:t>Analysis</a:t>
            </a:r>
            <a:endParaRPr lang="en-US" dirty="0">
              <a:latin typeface="Segoe Light"/>
              <a:cs typeface="Segoe Light"/>
            </a:endParaRPr>
          </a:p>
        </p:txBody>
      </p:sp>
    </p:spTree>
    <p:extLst>
      <p:ext uri="{BB962C8B-B14F-4D97-AF65-F5344CB8AC3E}">
        <p14:creationId xmlns:p14="http://schemas.microsoft.com/office/powerpoint/2010/main" val="190447055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0" y="1721554"/>
            <a:ext cx="9144000" cy="3791057"/>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Tree>
    <p:extLst>
      <p:ext uri="{BB962C8B-B14F-4D97-AF65-F5344CB8AC3E}">
        <p14:creationId xmlns:p14="http://schemas.microsoft.com/office/powerpoint/2010/main" val="261122339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7695" y="1265416"/>
            <a:ext cx="6005565" cy="4607210"/>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Latency vs. Distance</a:t>
            </a:r>
          </a:p>
        </p:txBody>
      </p:sp>
      <p:sp>
        <p:nvSpPr>
          <p:cNvPr id="5" name="TextBox 4"/>
          <p:cNvSpPr txBox="1"/>
          <p:nvPr/>
        </p:nvSpPr>
        <p:spPr>
          <a:xfrm>
            <a:off x="6113260" y="1320085"/>
            <a:ext cx="3030741" cy="2862322"/>
          </a:xfrm>
          <a:prstGeom prst="rect">
            <a:avLst/>
          </a:prstGeom>
          <a:noFill/>
        </p:spPr>
        <p:txBody>
          <a:bodyPr wrap="square" rtlCol="0">
            <a:spAutoFit/>
          </a:bodyPr>
          <a:lstStyle/>
          <a:p>
            <a:r>
              <a:rPr lang="en-US" sz="1500" dirty="0">
                <a:latin typeface="Segoe Light"/>
                <a:cs typeface="Segoe Light"/>
              </a:rPr>
              <a:t> f(x) = p1*x + p2</a:t>
            </a:r>
          </a:p>
          <a:p>
            <a:r>
              <a:rPr lang="en-US" sz="1500" dirty="0">
                <a:latin typeface="Segoe Light"/>
                <a:cs typeface="Segoe Light"/>
              </a:rPr>
              <a:t>Coefficients</a:t>
            </a:r>
            <a:r>
              <a:rPr lang="en-US" sz="1200" dirty="0">
                <a:latin typeface="Segoe Light"/>
                <a:cs typeface="Segoe Light"/>
              </a:rPr>
              <a:t> (with 95% confidence bounds)</a:t>
            </a:r>
            <a:r>
              <a:rPr lang="en-US" sz="1500" dirty="0">
                <a:latin typeface="Segoe Light"/>
                <a:cs typeface="Segoe Light"/>
              </a:rPr>
              <a:t>:</a:t>
            </a:r>
          </a:p>
          <a:p>
            <a:endParaRPr lang="en-US" sz="1500" dirty="0" smtClean="0">
              <a:latin typeface="Segoe Light"/>
              <a:cs typeface="Segoe Light"/>
            </a:endParaRPr>
          </a:p>
          <a:p>
            <a:r>
              <a:rPr lang="en-US" sz="1500" dirty="0" smtClean="0">
                <a:latin typeface="Segoe Light"/>
                <a:cs typeface="Segoe Light"/>
              </a:rPr>
              <a:t>p1 = 1.798e</a:t>
            </a:r>
            <a:r>
              <a:rPr lang="en-US" sz="1500" dirty="0">
                <a:latin typeface="Segoe Light"/>
                <a:cs typeface="Segoe Light"/>
              </a:rPr>
              <a:t>-05 </a:t>
            </a:r>
            <a:r>
              <a:rPr lang="en-US" sz="1200" dirty="0" smtClean="0">
                <a:latin typeface="Segoe Light"/>
                <a:cs typeface="Segoe Light"/>
              </a:rPr>
              <a:t>(</a:t>
            </a:r>
            <a:r>
              <a:rPr lang="en-US" sz="1200" dirty="0">
                <a:latin typeface="Segoe Light"/>
                <a:cs typeface="Segoe Light"/>
              </a:rPr>
              <a:t>1.604e-</a:t>
            </a:r>
            <a:r>
              <a:rPr lang="en-US" sz="1200" dirty="0" smtClean="0">
                <a:latin typeface="Segoe Light"/>
                <a:cs typeface="Segoe Light"/>
              </a:rPr>
              <a:t>05, 1.992e</a:t>
            </a:r>
            <a:r>
              <a:rPr lang="en-US" sz="1200" dirty="0">
                <a:latin typeface="Segoe Light"/>
                <a:cs typeface="Segoe Light"/>
              </a:rPr>
              <a:t>-05)</a:t>
            </a:r>
          </a:p>
          <a:p>
            <a:r>
              <a:rPr lang="en-US" sz="1500" dirty="0" smtClean="0">
                <a:latin typeface="Segoe Light"/>
                <a:cs typeface="Segoe Light"/>
              </a:rPr>
              <a:t>p2 </a:t>
            </a:r>
            <a:r>
              <a:rPr lang="en-US" sz="1500" dirty="0">
                <a:latin typeface="Segoe Light"/>
                <a:cs typeface="Segoe Light"/>
              </a:rPr>
              <a:t>= </a:t>
            </a:r>
            <a:r>
              <a:rPr lang="en-US" sz="1500" dirty="0" smtClean="0">
                <a:latin typeface="Segoe Light"/>
                <a:cs typeface="Segoe Light"/>
              </a:rPr>
              <a:t>0.2326</a:t>
            </a:r>
            <a:r>
              <a:rPr lang="en-US" sz="1500" dirty="0">
                <a:latin typeface="Segoe Light"/>
                <a:cs typeface="Segoe Light"/>
              </a:rPr>
              <a:t> </a:t>
            </a:r>
            <a:r>
              <a:rPr lang="en-US" sz="1200" dirty="0" smtClean="0">
                <a:latin typeface="Segoe Light"/>
                <a:cs typeface="Segoe Light"/>
              </a:rPr>
              <a:t>(</a:t>
            </a:r>
            <a:r>
              <a:rPr lang="en-US" sz="1200" dirty="0">
                <a:latin typeface="Segoe Light"/>
                <a:cs typeface="Segoe Light"/>
              </a:rPr>
              <a:t>0.2104, 0.2547)</a:t>
            </a:r>
          </a:p>
          <a:p>
            <a:endParaRPr lang="en-US" sz="1500" dirty="0">
              <a:latin typeface="Segoe Light"/>
              <a:cs typeface="Segoe Light"/>
            </a:endParaRPr>
          </a:p>
          <a:p>
            <a:r>
              <a:rPr lang="en-US" sz="1500" dirty="0">
                <a:latin typeface="Segoe Light"/>
                <a:cs typeface="Segoe Light"/>
              </a:rPr>
              <a:t>Goodness of fit:</a:t>
            </a:r>
          </a:p>
          <a:p>
            <a:r>
              <a:rPr lang="en-US" sz="1500" dirty="0">
                <a:latin typeface="Segoe Light"/>
                <a:cs typeface="Segoe Light"/>
              </a:rPr>
              <a:t>  SSE: 0.008216</a:t>
            </a:r>
          </a:p>
          <a:p>
            <a:r>
              <a:rPr lang="en-US" sz="1500" dirty="0">
                <a:latin typeface="Segoe Light"/>
                <a:cs typeface="Segoe Light"/>
              </a:rPr>
              <a:t>  R-square: 0.9573</a:t>
            </a:r>
          </a:p>
          <a:p>
            <a:r>
              <a:rPr lang="en-US" sz="1500" dirty="0">
                <a:latin typeface="Segoe Light"/>
                <a:cs typeface="Segoe Light"/>
              </a:rPr>
              <a:t>  Adjusted R-square: 0.9548</a:t>
            </a:r>
          </a:p>
          <a:p>
            <a:r>
              <a:rPr lang="en-US" sz="1500" dirty="0">
                <a:latin typeface="Segoe Light"/>
                <a:cs typeface="Segoe Light"/>
              </a:rPr>
              <a:t>  RMSE: 0.02198</a:t>
            </a:r>
            <a:endParaRPr lang="en-US" sz="1500" dirty="0">
              <a:solidFill>
                <a:srgbClr val="FF0000"/>
              </a:solidFill>
              <a:latin typeface="Segoe Light"/>
              <a:cs typeface="Segoe Light"/>
            </a:endParaRPr>
          </a:p>
        </p:txBody>
      </p:sp>
    </p:spTree>
    <p:extLst>
      <p:ext uri="{BB962C8B-B14F-4D97-AF65-F5344CB8AC3E}">
        <p14:creationId xmlns:p14="http://schemas.microsoft.com/office/powerpoint/2010/main" val="348039258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564440" y="1092349"/>
            <a:ext cx="7986889" cy="5436010"/>
          </a:xfrm>
          <a:prstGeom prst="rect">
            <a:avLst/>
          </a:prstGeom>
        </p:spPr>
      </p:pic>
      <p:sp>
        <p:nvSpPr>
          <p:cNvPr id="3" name="Oval 2"/>
          <p:cNvSpPr/>
          <p:nvPr/>
        </p:nvSpPr>
        <p:spPr>
          <a:xfrm>
            <a:off x="7013221" y="1566334"/>
            <a:ext cx="1594552" cy="719666"/>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1069621" y="934176"/>
            <a:ext cx="2867379" cy="215615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3762022" y="5083232"/>
            <a:ext cx="1995312" cy="1445127"/>
          </a:xfrm>
          <a:prstGeom prst="ellipse">
            <a:avLst/>
          </a:prstGeom>
          <a:noFill/>
          <a:ln w="28575"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DNS Forwarders</a:t>
            </a:r>
          </a:p>
        </p:txBody>
      </p:sp>
    </p:spTree>
    <p:extLst>
      <p:ext uri="{BB962C8B-B14F-4D97-AF65-F5344CB8AC3E}">
        <p14:creationId xmlns:p14="http://schemas.microsoft.com/office/powerpoint/2010/main" val="383330790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hidden"/>
                                      </p:to>
                                    </p:set>
                                  </p:childTnLst>
                                </p:cTn>
                              </p:par>
                            </p:childTnLst>
                          </p:cTn>
                        </p:par>
                        <p:par>
                          <p:cTn id="11" fill="hold">
                            <p:stCondLst>
                              <p:cond delay="0"/>
                            </p:stCondLst>
                            <p:childTnLst>
                              <p:par>
                                <p:cTn id="12" presetID="1" presetClass="entr" presetSubtype="0" fill="hold" grpId="0" nodeType="afterEffect">
                                  <p:stCondLst>
                                    <p:cond delay="0"/>
                                  </p:stCondLst>
                                  <p:childTnLst>
                                    <p:set>
                                      <p:cBhvr>
                                        <p:cTn id="13" dur="1" fill="hold">
                                          <p:stCondLst>
                                            <p:cond delay="0"/>
                                          </p:stCondLst>
                                        </p:cTn>
                                        <p:tgtEl>
                                          <p:spTgt spid="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xit" presetSubtype="0" fill="hold" grpId="2" nodeType="clickEffect">
                                  <p:stCondLst>
                                    <p:cond delay="0"/>
                                  </p:stCondLst>
                                  <p:childTnLst>
                                    <p:set>
                                      <p:cBhvr>
                                        <p:cTn id="17" dur="1" fill="hold">
                                          <p:stCondLst>
                                            <p:cond delay="0"/>
                                          </p:stCondLst>
                                        </p:cTn>
                                        <p:tgtEl>
                                          <p:spTgt spid="6"/>
                                        </p:tgtEl>
                                        <p:attrNameLst>
                                          <p:attrName>style.visibility</p:attrName>
                                        </p:attrNameLst>
                                      </p:cBhvr>
                                      <p:to>
                                        <p:strVal val="hidden"/>
                                      </p:to>
                                    </p:set>
                                  </p:childTnLst>
                                </p:cTn>
                              </p:par>
                            </p:childTnLst>
                          </p:cTn>
                        </p:par>
                        <p:par>
                          <p:cTn id="18" fill="hold">
                            <p:stCondLst>
                              <p:cond delay="0"/>
                            </p:stCondLst>
                            <p:childTnLst>
                              <p:par>
                                <p:cTn id="19" presetID="1"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 grpId="1" animBg="1"/>
      <p:bldP spid="6" grpId="0" animBg="1"/>
      <p:bldP spid="6" grpId="2" animBg="1"/>
      <p:bldP spid="7" grpId="0" animBg="1"/>
      <p:bldP spid="7"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2"/>
            <a:ext cx="4508075" cy="2100635"/>
          </a:xfrm>
        </p:spPr>
        <p:txBody>
          <a:bodyPr>
            <a:normAutofit/>
          </a:bodyPr>
          <a:lstStyle/>
          <a:p>
            <a:r>
              <a:rPr lang="en-US" sz="2000" dirty="0" smtClean="0">
                <a:latin typeface="Segoe Light"/>
                <a:cs typeface="Segoe Light"/>
              </a:rPr>
              <a:t>Recap Strategies </a:t>
            </a:r>
            <a:r>
              <a:rPr lang="en-US" altLang="zh-CN" sz="2000" dirty="0" smtClean="0">
                <a:latin typeface="Segoe Light"/>
                <a:cs typeface="Segoe Light"/>
              </a:rPr>
              <a:t>– Query Google</a:t>
            </a:r>
            <a:endParaRPr lang="en-US" sz="2000" dirty="0" smtClean="0">
              <a:latin typeface="Segoe Light"/>
              <a:cs typeface="Segoe Light"/>
            </a:endParaRPr>
          </a:p>
          <a:p>
            <a:pPr lvl="1"/>
            <a:r>
              <a:rPr lang="en-US" sz="1600" dirty="0" smtClean="0">
                <a:latin typeface="Segoe Light"/>
                <a:cs typeface="Segoe Light"/>
              </a:rPr>
              <a:t>Query the hottest trend of that hour</a:t>
            </a:r>
          </a:p>
          <a:p>
            <a:pPr lvl="1"/>
            <a:r>
              <a:rPr lang="en-US" altLang="zh-CN" sz="1600" dirty="0" smtClean="0">
                <a:latin typeface="Segoe Light"/>
                <a:cs typeface="Segoe Light"/>
              </a:rPr>
              <a:t>Query Random Strings</a:t>
            </a:r>
            <a:endParaRPr lang="en-US" sz="1600" dirty="0" smtClean="0">
              <a:latin typeface="Segoe Light"/>
              <a:cs typeface="Segoe Light"/>
            </a:endParaRPr>
          </a:p>
          <a:p>
            <a:r>
              <a:rPr lang="en-US" sz="2000" dirty="0" smtClean="0">
                <a:latin typeface="Segoe Light"/>
                <a:cs typeface="Segoe Light"/>
              </a:rPr>
              <a:t>Ping responded Google IP</a:t>
            </a:r>
          </a:p>
          <a:p>
            <a:pPr lvl="1"/>
            <a:r>
              <a:rPr lang="en-US" sz="1600" i="1" dirty="0" err="1">
                <a:latin typeface="Segoe Light"/>
                <a:cs typeface="Segoe Light"/>
              </a:rPr>
              <a:t>t</a:t>
            </a:r>
            <a:r>
              <a:rPr lang="en-US" sz="1600" i="1" dirty="0" err="1" smtClean="0">
                <a:latin typeface="Segoe Light"/>
                <a:cs typeface="Segoe Light"/>
              </a:rPr>
              <a:t>cpdump</a:t>
            </a:r>
            <a:r>
              <a:rPr lang="en-US" sz="1600" dirty="0" smtClean="0">
                <a:latin typeface="Segoe Light"/>
                <a:cs typeface="Segoe Light"/>
              </a:rPr>
              <a:t> to parse the packet</a:t>
            </a:r>
          </a:p>
          <a:p>
            <a:r>
              <a:rPr lang="en-US" sz="2000" dirty="0" smtClean="0">
                <a:latin typeface="Segoe Light"/>
                <a:cs typeface="Segoe Light"/>
              </a:rPr>
              <a:t>From 19 </a:t>
            </a:r>
            <a:r>
              <a:rPr lang="en-US" sz="2000" dirty="0" err="1" smtClean="0">
                <a:latin typeface="Segoe Light"/>
                <a:cs typeface="Segoe Light"/>
              </a:rPr>
              <a:t>PlanetLab</a:t>
            </a:r>
            <a:r>
              <a:rPr lang="en-US" sz="2000" dirty="0" smtClean="0">
                <a:latin typeface="Segoe Light"/>
                <a:cs typeface="Segoe Light"/>
              </a:rPr>
              <a:t> nodes</a:t>
            </a:r>
          </a:p>
          <a:p>
            <a:pPr lvl="1"/>
            <a:endParaRPr lang="en-US" sz="16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
        <p:nvSpPr>
          <p:cNvPr id="5" name="Content Placeholder 2"/>
          <p:cNvSpPr txBox="1">
            <a:spLocks/>
          </p:cNvSpPr>
          <p:nvPr/>
        </p:nvSpPr>
        <p:spPr>
          <a:xfrm>
            <a:off x="4865511" y="1115324"/>
            <a:ext cx="3818467" cy="2469444"/>
          </a:xfrm>
          <a:prstGeom prst="rect">
            <a:avLst/>
          </a:prstGeom>
          <a:solidFill>
            <a:schemeClr val="bg1">
              <a:lumMod val="65000"/>
              <a:lumOff val="35000"/>
            </a:schemeClr>
          </a:solidFill>
          <a:ln>
            <a:noFill/>
          </a:ln>
          <a:effectLst>
            <a:outerShdw blurRad="50800" dist="38100" dir="5400000" algn="t" rotWithShape="0">
              <a:prstClr val="black">
                <a:alpha val="40000"/>
              </a:prstClr>
            </a:outerShdw>
          </a:effectLst>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400" dirty="0" smtClean="0">
                <a:latin typeface="Segoe Light"/>
                <a:cs typeface="Segoe Light"/>
              </a:rPr>
              <a:t>'</a:t>
            </a:r>
            <a:r>
              <a:rPr lang="en-US" sz="1400" dirty="0">
                <a:latin typeface="Segoe Light"/>
                <a:cs typeface="Segoe Light"/>
              </a:rPr>
              <a:t>Richie Havens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jthYj3KCeqbZAja9Pl2FUOMQIE8K7zZI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Katherine Russell </a:t>
            </a:r>
            <a:r>
              <a:rPr lang="en-US" sz="1400" dirty="0" err="1">
                <a:latin typeface="Segoe Light"/>
                <a:cs typeface="Segoe Light"/>
              </a:rPr>
              <a:t>Tsarnaev</a:t>
            </a:r>
            <a:r>
              <a:rPr lang="en-US" sz="1400" dirty="0">
                <a:latin typeface="Segoe Light"/>
                <a:cs typeface="Segoe Light"/>
              </a:rPr>
              <a:t>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pOGwlAa14a8HWaLCyyTpPWB6pd713ITG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CISPA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OYYWPFn0DJg2jdr3lr99LL2jwPG8W1Lq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After Earth </a:t>
            </a:r>
            <a:r>
              <a:rPr lang="en-US" sz="1400" dirty="0" smtClean="0">
                <a:latin typeface="Segoe Light"/>
                <a:cs typeface="Segoe Light"/>
              </a:rPr>
              <a:t>’</a:t>
            </a:r>
            <a:endParaRPr lang="en-US" sz="1400" dirty="0">
              <a:latin typeface="Segoe Light"/>
              <a:cs typeface="Segoe Light"/>
            </a:endParaRPr>
          </a:p>
          <a:p>
            <a:pPr marL="0" indent="0">
              <a:buNone/>
            </a:pPr>
            <a:r>
              <a:rPr lang="en-US" sz="1400" dirty="0" smtClean="0">
                <a:latin typeface="Segoe Light"/>
                <a:cs typeface="Segoe Light"/>
              </a:rPr>
              <a:t>'</a:t>
            </a:r>
            <a:r>
              <a:rPr lang="en-US" sz="1400" dirty="0">
                <a:latin typeface="Segoe Light"/>
                <a:cs typeface="Segoe Light"/>
              </a:rPr>
              <a:t>eo0kuaGsHnKxssZFGlivLNMh18RMddTL </a:t>
            </a:r>
            <a:r>
              <a:rPr lang="en-US" sz="1400" dirty="0" smtClean="0">
                <a:latin typeface="Segoe Light"/>
                <a:cs typeface="Segoe Light"/>
              </a:rPr>
              <a:t>’</a:t>
            </a:r>
          </a:p>
          <a:p>
            <a:pPr marL="0" indent="0">
              <a:buNone/>
            </a:pPr>
            <a:r>
              <a:rPr lang="en-US" sz="1400" dirty="0" smtClean="0">
                <a:latin typeface="Segoe Light"/>
                <a:cs typeface="Segoe Light"/>
              </a:rPr>
              <a:t>…</a:t>
            </a:r>
          </a:p>
        </p:txBody>
      </p:sp>
      <p:pic>
        <p:nvPicPr>
          <p:cNvPr id="7" name="Picture 6"/>
          <p:cNvPicPr>
            <a:picLocks noChangeAspect="1"/>
          </p:cNvPicPr>
          <p:nvPr/>
        </p:nvPicPr>
        <p:blipFill>
          <a:blip r:embed="rId3"/>
          <a:stretch>
            <a:fillRect/>
          </a:stretch>
        </p:blipFill>
        <p:spPr>
          <a:xfrm>
            <a:off x="3674534" y="3746310"/>
            <a:ext cx="5009444" cy="2923694"/>
          </a:xfrm>
          <a:prstGeom prst="rect">
            <a:avLst/>
          </a:prstGeom>
        </p:spPr>
      </p:pic>
      <p:sp>
        <p:nvSpPr>
          <p:cNvPr id="8" name="Rectangle 7"/>
          <p:cNvSpPr/>
          <p:nvPr/>
        </p:nvSpPr>
        <p:spPr>
          <a:xfrm>
            <a:off x="3725334" y="4092223"/>
            <a:ext cx="2088444" cy="296333"/>
          </a:xfrm>
          <a:prstGeom prst="rect">
            <a:avLst/>
          </a:prstGeom>
          <a:noFill/>
          <a:ln w="19050" cmpd="sng">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8"/>
          <p:cNvGrpSpPr/>
          <p:nvPr/>
        </p:nvGrpSpPr>
        <p:grpSpPr>
          <a:xfrm>
            <a:off x="3716694" y="4379916"/>
            <a:ext cx="5235395" cy="1030297"/>
            <a:chOff x="3716694" y="4379916"/>
            <a:chExt cx="5235395" cy="1030297"/>
          </a:xfrm>
        </p:grpSpPr>
        <p:pic>
          <p:nvPicPr>
            <p:cNvPr id="9" name="Picture 8"/>
            <p:cNvPicPr>
              <a:picLocks noChangeAspect="1"/>
            </p:cNvPicPr>
            <p:nvPr/>
          </p:nvPicPr>
          <p:blipFill rotWithShape="1">
            <a:blip r:embed="rId3"/>
            <a:srcRect t="11871" r="50000" b="77028"/>
            <a:stretch/>
          </p:blipFill>
          <p:spPr>
            <a:xfrm>
              <a:off x="4415935" y="4823548"/>
              <a:ext cx="4527514" cy="58666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cxnSp>
          <p:nvCxnSpPr>
            <p:cNvPr id="11" name="Straight Connector 10"/>
            <p:cNvCxnSpPr/>
            <p:nvPr/>
          </p:nvCxnSpPr>
          <p:spPr>
            <a:xfrm>
              <a:off x="3716694" y="4379916"/>
              <a:ext cx="646334" cy="38964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5813778" y="4388556"/>
              <a:ext cx="3138311" cy="381000"/>
            </a:xfrm>
            <a:prstGeom prst="line">
              <a:avLst/>
            </a:prstGeom>
            <a:ln w="19050" cmpd="sng">
              <a:solidFill>
                <a:srgbClr val="FF0000"/>
              </a:solidFill>
            </a:ln>
          </p:spPr>
          <p:style>
            <a:lnRef idx="2">
              <a:schemeClr val="accent1"/>
            </a:lnRef>
            <a:fillRef idx="0">
              <a:schemeClr val="accent1"/>
            </a:fillRef>
            <a:effectRef idx="1">
              <a:schemeClr val="accent1"/>
            </a:effectRef>
            <a:fontRef idx="minor">
              <a:schemeClr val="tx1"/>
            </a:fontRef>
          </p:style>
        </p:cxnSp>
      </p:grpSp>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sp>
        <p:nvSpPr>
          <p:cNvPr id="23" name="Content Placeholder 2"/>
          <p:cNvSpPr txBox="1">
            <a:spLocks/>
          </p:cNvSpPr>
          <p:nvPr/>
        </p:nvSpPr>
        <p:spPr>
          <a:xfrm>
            <a:off x="457200" y="3572439"/>
            <a:ext cx="4508075" cy="300648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2000" dirty="0">
                <a:latin typeface="Segoe Light"/>
                <a:cs typeface="Segoe Light"/>
              </a:rPr>
              <a:t>Four different “time”</a:t>
            </a:r>
            <a:r>
              <a:rPr lang="en-US" sz="2000" dirty="0" smtClean="0">
                <a:latin typeface="Segoe Light"/>
                <a:cs typeface="Segoe Light"/>
              </a:rPr>
              <a:t>:</a:t>
            </a:r>
            <a:endParaRPr lang="en-US" sz="2000" dirty="0">
              <a:latin typeface="Segoe Light"/>
              <a:cs typeface="Segoe Light"/>
            </a:endParaRPr>
          </a:p>
          <a:p>
            <a:pPr>
              <a:buFontTx/>
              <a:buChar char="-"/>
            </a:pPr>
            <a:r>
              <a:rPr lang="en-US" sz="2000" dirty="0">
                <a:latin typeface="Segoe Light"/>
                <a:cs typeface="Segoe Light"/>
              </a:rPr>
              <a:t>hot-trend query time</a:t>
            </a:r>
          </a:p>
          <a:p>
            <a:pPr>
              <a:buFontTx/>
              <a:buChar char="-"/>
            </a:pPr>
            <a:r>
              <a:rPr lang="en-US" sz="2000" dirty="0">
                <a:latin typeface="Segoe Light"/>
                <a:cs typeface="Segoe Light"/>
              </a:rPr>
              <a:t>random query time</a:t>
            </a:r>
            <a:endParaRPr lang="en-US" sz="2000" dirty="0" smtClean="0">
              <a:latin typeface="Segoe Light"/>
              <a:cs typeface="Segoe Light"/>
            </a:endParaRPr>
          </a:p>
          <a:p>
            <a:pPr>
              <a:buFontTx/>
              <a:buChar char="-"/>
            </a:pPr>
            <a:r>
              <a:rPr lang="en-US" sz="2000" dirty="0" smtClean="0">
                <a:latin typeface="Segoe Light"/>
                <a:cs typeface="Segoe Light"/>
              </a:rPr>
              <a:t>ping </a:t>
            </a:r>
            <a:r>
              <a:rPr lang="en-US" sz="2000" dirty="0">
                <a:latin typeface="Segoe Light"/>
                <a:cs typeface="Segoe Light"/>
              </a:rPr>
              <a:t>time</a:t>
            </a:r>
          </a:p>
          <a:p>
            <a:pPr>
              <a:buFontTx/>
              <a:buChar char="-"/>
            </a:pPr>
            <a:r>
              <a:rPr lang="en-US" sz="2000" dirty="0" err="1">
                <a:latin typeface="Segoe Light"/>
                <a:cs typeface="Segoe Light"/>
              </a:rPr>
              <a:t>google</a:t>
            </a:r>
            <a:r>
              <a:rPr lang="en-US" sz="2000" dirty="0">
                <a:latin typeface="Segoe Light"/>
                <a:cs typeface="Segoe Light"/>
              </a:rPr>
              <a:t> time</a:t>
            </a:r>
          </a:p>
        </p:txBody>
      </p:sp>
    </p:spTree>
    <p:extLst>
      <p:ext uri="{BB962C8B-B14F-4D97-AF65-F5344CB8AC3E}">
        <p14:creationId xmlns:p14="http://schemas.microsoft.com/office/powerpoint/2010/main" val="26299793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animBg="1"/>
      <p:bldP spid="8" grpId="0" animBg="1"/>
      <p:bldP spid="2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Data </a:t>
            </a:r>
            <a:r>
              <a:rPr lang="en-US" dirty="0" smtClean="0">
                <a:latin typeface="Segoe Light"/>
                <a:cs typeface="Segoe Light"/>
              </a:rPr>
              <a:t>Center</a:t>
            </a:r>
            <a:endParaRPr lang="en-US" dirty="0">
              <a:latin typeface="Segoe Light"/>
              <a:cs typeface="Segoe Light"/>
            </a:endParaRPr>
          </a:p>
        </p:txBody>
      </p:sp>
      <p:pic>
        <p:nvPicPr>
          <p:cNvPr id="6" name="Picture 5" descr="data_cente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4638"/>
            <a:ext cx="8875059" cy="6858000"/>
          </a:xfrm>
          <a:prstGeom prst="rect">
            <a:avLst/>
          </a:prstGeom>
        </p:spPr>
      </p:pic>
    </p:spTree>
    <p:extLst>
      <p:ext uri="{BB962C8B-B14F-4D97-AF65-F5344CB8AC3E}">
        <p14:creationId xmlns:p14="http://schemas.microsoft.com/office/powerpoint/2010/main" val="273703980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74638"/>
            <a:ext cx="4296701" cy="744205"/>
          </a:xfrm>
        </p:spPr>
        <p:txBody>
          <a:bodyPr>
            <a:normAutofit fontScale="90000"/>
          </a:bodyPr>
          <a:lstStyle/>
          <a:p>
            <a:r>
              <a:rPr lang="en-US" dirty="0" smtClean="0">
                <a:latin typeface="Segoe Light"/>
                <a:cs typeface="Segoe Light"/>
              </a:rPr>
              <a:t>Mobile (Ben)</a:t>
            </a:r>
            <a:endParaRPr lang="en-US" dirty="0">
              <a:latin typeface="Segoe Light"/>
              <a:cs typeface="Segoe Light"/>
            </a:endParaRPr>
          </a:p>
        </p:txBody>
      </p:sp>
      <p:sp>
        <p:nvSpPr>
          <p:cNvPr id="3" name="Content Placeholder 2"/>
          <p:cNvSpPr>
            <a:spLocks noGrp="1"/>
          </p:cNvSpPr>
          <p:nvPr>
            <p:ph idx="1"/>
          </p:nvPr>
        </p:nvSpPr>
        <p:spPr>
          <a:xfrm>
            <a:off x="457200" y="1228192"/>
            <a:ext cx="4508075" cy="5274529"/>
          </a:xfrm>
        </p:spPr>
        <p:txBody>
          <a:bodyPr>
            <a:normAutofit/>
          </a:bodyPr>
          <a:lstStyle/>
          <a:p>
            <a:r>
              <a:rPr lang="en-US" altLang="zh-CN" sz="2400" dirty="0" smtClean="0">
                <a:latin typeface="Segoe Light"/>
                <a:cs typeface="Segoe Light"/>
              </a:rPr>
              <a:t>Add graph</a:t>
            </a:r>
          </a:p>
          <a:p>
            <a:pPr lvl="1"/>
            <a:r>
              <a:rPr lang="en-US" sz="2000" dirty="0" smtClean="0">
                <a:latin typeface="Segoe Light"/>
                <a:cs typeface="Segoe Light"/>
              </a:rPr>
              <a:t>Delay-hop</a:t>
            </a:r>
          </a:p>
          <a:p>
            <a:pPr lvl="1"/>
            <a:r>
              <a:rPr lang="en-US" sz="2000" dirty="0" smtClean="0">
                <a:latin typeface="Segoe Light"/>
                <a:cs typeface="Segoe Light"/>
              </a:rPr>
              <a:t>Routers-hop</a:t>
            </a:r>
          </a:p>
          <a:p>
            <a:pPr lvl="1"/>
            <a:r>
              <a:rPr lang="en-US" sz="2000" dirty="0" smtClean="0">
                <a:latin typeface="Segoe Light"/>
                <a:cs typeface="Segoe Light"/>
              </a:rPr>
              <a:t>Flaps-hop</a:t>
            </a: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grpSp>
        <p:nvGrpSpPr>
          <p:cNvPr id="8" name="Group 7"/>
          <p:cNvGrpSpPr/>
          <p:nvPr/>
        </p:nvGrpSpPr>
        <p:grpSpPr>
          <a:xfrm>
            <a:off x="5069429" y="152083"/>
            <a:ext cx="4372091" cy="6560479"/>
            <a:chOff x="5069429" y="152083"/>
            <a:chExt cx="4372091" cy="6560479"/>
          </a:xfrm>
        </p:grpSpPr>
        <p:sp>
          <p:nvSpPr>
            <p:cNvPr id="5" name="TextBox 4"/>
            <p:cNvSpPr txBox="1"/>
            <p:nvPr/>
          </p:nvSpPr>
          <p:spPr>
            <a:xfrm>
              <a:off x="6422789" y="618676"/>
              <a:ext cx="184666" cy="369332"/>
            </a:xfrm>
            <a:prstGeom prst="rect">
              <a:avLst/>
            </a:prstGeom>
            <a:noFill/>
          </p:spPr>
          <p:txBody>
            <a:bodyPr wrap="none" rtlCol="0">
              <a:spAutoFit/>
            </a:bodyPr>
            <a:lstStyle/>
            <a:p>
              <a:endParaRPr lang="en-US" dirty="0"/>
            </a:p>
          </p:txBody>
        </p:sp>
        <p:sp>
          <p:nvSpPr>
            <p:cNvPr id="6" name="Rectangle 5"/>
            <p:cNvSpPr/>
            <p:nvPr/>
          </p:nvSpPr>
          <p:spPr>
            <a:xfrm>
              <a:off x="5069430" y="152083"/>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[AS0] </a:t>
              </a:r>
              <a:r>
                <a:rPr lang="en-US" dirty="0" smtClean="0">
                  <a:latin typeface="Segoe Light"/>
                  <a:cs typeface="Segoe Light"/>
                </a:rPr>
                <a:t>172.20.10.1</a:t>
              </a:r>
              <a:endParaRPr lang="en-US" dirty="0">
                <a:latin typeface="Segoe Light"/>
                <a:cs typeface="Segoe Light"/>
              </a:endParaRPr>
            </a:p>
          </p:txBody>
        </p:sp>
        <p:sp>
          <p:nvSpPr>
            <p:cNvPr id="28" name="Rectangle 27"/>
            <p:cNvSpPr/>
            <p:nvPr/>
          </p:nvSpPr>
          <p:spPr>
            <a:xfrm>
              <a:off x="5069429" y="1024641"/>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172.26.241.133</a:t>
              </a:r>
              <a:endParaRPr lang="en-US" dirty="0">
                <a:latin typeface="Segoe Light"/>
                <a:cs typeface="Segoe Light"/>
              </a:endParaRPr>
            </a:p>
          </p:txBody>
        </p:sp>
        <p:sp>
          <p:nvSpPr>
            <p:cNvPr id="29" name="Rectangle 28"/>
            <p:cNvSpPr/>
            <p:nvPr/>
          </p:nvSpPr>
          <p:spPr>
            <a:xfrm>
              <a:off x="5069430" y="584944"/>
              <a:ext cx="2827922"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[AS16509] 172.26.236.2</a:t>
              </a:r>
              <a:endParaRPr lang="en-US" dirty="0">
                <a:latin typeface="Segoe Light"/>
                <a:cs typeface="Segoe Light"/>
              </a:endParaRPr>
            </a:p>
          </p:txBody>
        </p:sp>
        <p:sp>
          <p:nvSpPr>
            <p:cNvPr id="30" name="Rectangle 29"/>
            <p:cNvSpPr/>
            <p:nvPr/>
          </p:nvSpPr>
          <p:spPr>
            <a:xfrm>
              <a:off x="5069430" y="1462745"/>
              <a:ext cx="2827923"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172.26.96.10/172.26.96.11</a:t>
              </a:r>
            </a:p>
            <a:p>
              <a:pPr algn="ctr"/>
              <a:r>
                <a:rPr lang="en-US" dirty="0">
                  <a:latin typeface="Segoe Light"/>
                  <a:cs typeface="Segoe Light"/>
                </a:rPr>
                <a:t>172.26.96.3/</a:t>
              </a:r>
              <a:r>
                <a:rPr lang="en-US" dirty="0" smtClean="0">
                  <a:latin typeface="Segoe Light"/>
                  <a:cs typeface="Segoe Light"/>
                </a:rPr>
                <a:t>172.26.96.2</a:t>
              </a:r>
              <a:endParaRPr lang="en-US" dirty="0">
                <a:latin typeface="Segoe Light"/>
                <a:cs typeface="Segoe Light"/>
              </a:endParaRPr>
            </a:p>
          </p:txBody>
        </p:sp>
        <p:sp>
          <p:nvSpPr>
            <p:cNvPr id="32" name="Rectangle 31"/>
            <p:cNvSpPr/>
            <p:nvPr/>
          </p:nvSpPr>
          <p:spPr>
            <a:xfrm>
              <a:off x="5069429" y="238911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172.26.96.193</a:t>
              </a:r>
              <a:endParaRPr lang="en-US" dirty="0">
                <a:latin typeface="Segoe Light"/>
                <a:cs typeface="Segoe Light"/>
              </a:endParaRPr>
            </a:p>
          </p:txBody>
        </p:sp>
        <p:sp>
          <p:nvSpPr>
            <p:cNvPr id="33" name="Rectangle 32"/>
            <p:cNvSpPr/>
            <p:nvPr/>
          </p:nvSpPr>
          <p:spPr>
            <a:xfrm>
              <a:off x="5069430" y="2836355"/>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[AS0] 172.16.121.113</a:t>
              </a:r>
              <a:endParaRPr lang="en-US" dirty="0">
                <a:latin typeface="Segoe Light"/>
                <a:cs typeface="Segoe Light"/>
              </a:endParaRPr>
            </a:p>
          </p:txBody>
        </p:sp>
        <p:sp>
          <p:nvSpPr>
            <p:cNvPr id="34" name="Rectangle 33"/>
            <p:cNvSpPr/>
            <p:nvPr/>
          </p:nvSpPr>
          <p:spPr>
            <a:xfrm>
              <a:off x="5069430" y="3286342"/>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[AS7018] 12.249.2.49</a:t>
              </a:r>
              <a:endParaRPr lang="en-US" dirty="0">
                <a:latin typeface="Segoe Light"/>
                <a:cs typeface="Segoe Light"/>
              </a:endParaRPr>
            </a:p>
          </p:txBody>
        </p:sp>
        <p:sp>
          <p:nvSpPr>
            <p:cNvPr id="35" name="Rectangle 34"/>
            <p:cNvSpPr/>
            <p:nvPr/>
          </p:nvSpPr>
          <p:spPr>
            <a:xfrm>
              <a:off x="5069430" y="3735576"/>
              <a:ext cx="2827923"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 </a:t>
              </a:r>
              <a:r>
                <a:rPr lang="en-US" dirty="0" smtClean="0">
                  <a:latin typeface="Segoe Light"/>
                  <a:cs typeface="Segoe Light"/>
                </a:rPr>
                <a:t>12.83.180.82</a:t>
              </a:r>
              <a:endParaRPr lang="en-US" dirty="0">
                <a:latin typeface="Segoe Light"/>
                <a:cs typeface="Segoe Light"/>
              </a:endParaRPr>
            </a:p>
          </p:txBody>
        </p:sp>
        <p:sp>
          <p:nvSpPr>
            <p:cNvPr id="36" name="Rectangle 35"/>
            <p:cNvSpPr/>
            <p:nvPr/>
          </p:nvSpPr>
          <p:spPr>
            <a:xfrm>
              <a:off x="5069429" y="4169976"/>
              <a:ext cx="2827923"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12.122.200.9/12.122.114.5</a:t>
              </a:r>
              <a:endParaRPr lang="en-US" dirty="0" smtClean="0">
                <a:latin typeface="Segoe Light"/>
                <a:cs typeface="Segoe Light"/>
              </a:endParaRPr>
            </a:p>
            <a:p>
              <a:pPr algn="ctr"/>
              <a:r>
                <a:rPr lang="en-US" dirty="0" smtClean="0">
                  <a:latin typeface="Segoe Light"/>
                  <a:cs typeface="Segoe Light"/>
                </a:rPr>
                <a:t>12.122.1.118/12.122.8.79…</a:t>
              </a:r>
              <a:endParaRPr lang="en-US" dirty="0">
                <a:latin typeface="Segoe Light"/>
                <a:cs typeface="Segoe Light"/>
              </a:endParaRPr>
            </a:p>
          </p:txBody>
        </p:sp>
        <p:sp>
          <p:nvSpPr>
            <p:cNvPr id="37" name="Rectangle 36"/>
            <p:cNvSpPr/>
            <p:nvPr/>
          </p:nvSpPr>
          <p:spPr>
            <a:xfrm>
              <a:off x="5069430" y="5077542"/>
              <a:ext cx="2827923"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[AS7018</a:t>
              </a:r>
              <a:r>
                <a:rPr lang="en-US" dirty="0" smtClean="0">
                  <a:latin typeface="Segoe Light"/>
                  <a:cs typeface="Segoe Light"/>
                </a:rPr>
                <a:t>]</a:t>
              </a:r>
            </a:p>
            <a:p>
              <a:pPr algn="ctr"/>
              <a:r>
                <a:rPr lang="en-US" dirty="0">
                  <a:latin typeface="Segoe Light"/>
                  <a:cs typeface="Segoe Light"/>
                </a:rPr>
                <a:t>12.122.114.21/</a:t>
              </a:r>
              <a:r>
                <a:rPr lang="en-US" dirty="0" smtClean="0">
                  <a:latin typeface="Segoe Light"/>
                  <a:cs typeface="Segoe Light"/>
                </a:rPr>
                <a:t>12.123.30.5 </a:t>
              </a:r>
              <a:endParaRPr lang="en-US" dirty="0">
                <a:latin typeface="Segoe Light"/>
                <a:cs typeface="Segoe Light"/>
              </a:endParaRPr>
            </a:p>
            <a:p>
              <a:pPr algn="ctr"/>
              <a:r>
                <a:rPr lang="en-US" dirty="0" smtClean="0">
                  <a:latin typeface="Segoe Light"/>
                  <a:cs typeface="Segoe Light"/>
                </a:rPr>
                <a:t>[AS0]</a:t>
              </a:r>
            </a:p>
            <a:p>
              <a:pPr algn="ctr"/>
              <a:r>
                <a:rPr lang="en-US" dirty="0" smtClean="0">
                  <a:latin typeface="Segoe Light"/>
                  <a:cs typeface="Segoe Light"/>
                </a:rPr>
                <a:t>192.205.33.46/…</a:t>
              </a:r>
              <a:endParaRPr lang="en-US" dirty="0">
                <a:latin typeface="Segoe Light"/>
                <a:cs typeface="Segoe Light"/>
              </a:endParaRPr>
            </a:p>
          </p:txBody>
        </p:sp>
        <p:sp>
          <p:nvSpPr>
            <p:cNvPr id="43" name="TextBox 42"/>
            <p:cNvSpPr txBox="1"/>
            <p:nvPr/>
          </p:nvSpPr>
          <p:spPr>
            <a:xfrm>
              <a:off x="9373334" y="618676"/>
              <a:ext cx="68186" cy="369332"/>
            </a:xfrm>
            <a:prstGeom prst="rect">
              <a:avLst/>
            </a:prstGeom>
            <a:noFill/>
          </p:spPr>
          <p:txBody>
            <a:bodyPr wrap="square" rtlCol="0">
              <a:spAutoFit/>
            </a:bodyPr>
            <a:lstStyle/>
            <a:p>
              <a:endParaRPr lang="en-US" dirty="0"/>
            </a:p>
          </p:txBody>
        </p:sp>
        <p:sp>
          <p:nvSpPr>
            <p:cNvPr id="44" name="Rectangle 43"/>
            <p:cNvSpPr/>
            <p:nvPr/>
          </p:nvSpPr>
          <p:spPr>
            <a:xfrm>
              <a:off x="8019974" y="152083"/>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~0.7 </a:t>
              </a:r>
              <a:r>
                <a:rPr lang="en-US" dirty="0" err="1" smtClean="0">
                  <a:latin typeface="Segoe Light"/>
                  <a:cs typeface="Segoe Light"/>
                </a:rPr>
                <a:t>ms</a:t>
              </a:r>
              <a:endParaRPr lang="en-US" dirty="0">
                <a:latin typeface="Segoe Light"/>
                <a:cs typeface="Segoe Light"/>
              </a:endParaRPr>
            </a:p>
          </p:txBody>
        </p:sp>
        <p:sp>
          <p:nvSpPr>
            <p:cNvPr id="45" name="Rectangle 44"/>
            <p:cNvSpPr/>
            <p:nvPr/>
          </p:nvSpPr>
          <p:spPr>
            <a:xfrm>
              <a:off x="8019974" y="1024641"/>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6" name="Rectangle 45"/>
            <p:cNvSpPr/>
            <p:nvPr/>
          </p:nvSpPr>
          <p:spPr>
            <a:xfrm>
              <a:off x="8019974" y="584944"/>
              <a:ext cx="1044185"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7" name="Rectangle 46"/>
            <p:cNvSpPr/>
            <p:nvPr/>
          </p:nvSpPr>
          <p:spPr>
            <a:xfrm>
              <a:off x="8019975" y="1462745"/>
              <a:ext cx="1044186" cy="86859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8" name="Rectangle 47"/>
            <p:cNvSpPr/>
            <p:nvPr/>
          </p:nvSpPr>
          <p:spPr>
            <a:xfrm>
              <a:off x="8019974" y="238911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~35 </a:t>
              </a:r>
              <a:r>
                <a:rPr lang="en-US" dirty="0" err="1" smtClean="0">
                  <a:latin typeface="Segoe Light"/>
                  <a:cs typeface="Segoe Light"/>
                </a:rPr>
                <a:t>ms</a:t>
              </a:r>
              <a:endParaRPr lang="en-US" dirty="0">
                <a:latin typeface="Segoe Light"/>
                <a:cs typeface="Segoe Light"/>
              </a:endParaRPr>
            </a:p>
          </p:txBody>
        </p:sp>
        <p:sp>
          <p:nvSpPr>
            <p:cNvPr id="49" name="Rectangle 48"/>
            <p:cNvSpPr/>
            <p:nvPr/>
          </p:nvSpPr>
          <p:spPr>
            <a:xfrm>
              <a:off x="8019975" y="2836355"/>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0" name="Rectangle 49"/>
            <p:cNvSpPr/>
            <p:nvPr/>
          </p:nvSpPr>
          <p:spPr>
            <a:xfrm>
              <a:off x="8019975" y="3286342"/>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~60 </a:t>
              </a:r>
              <a:r>
                <a:rPr lang="en-US" dirty="0" err="1" smtClean="0">
                  <a:latin typeface="Segoe Light"/>
                  <a:cs typeface="Segoe Light"/>
                </a:rPr>
                <a:t>ms</a:t>
              </a:r>
              <a:endParaRPr lang="en-US" dirty="0">
                <a:latin typeface="Segoe Light"/>
                <a:cs typeface="Segoe Light"/>
              </a:endParaRPr>
            </a:p>
          </p:txBody>
        </p:sp>
        <p:sp>
          <p:nvSpPr>
            <p:cNvPr id="51" name="Rectangle 50"/>
            <p:cNvSpPr/>
            <p:nvPr/>
          </p:nvSpPr>
          <p:spPr>
            <a:xfrm>
              <a:off x="8019975" y="3735576"/>
              <a:ext cx="1044186" cy="384246"/>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~50 </a:t>
              </a:r>
              <a:r>
                <a:rPr lang="en-US" dirty="0" err="1" smtClean="0">
                  <a:latin typeface="Segoe Light"/>
                  <a:cs typeface="Segoe Light"/>
                </a:rPr>
                <a:t>ms</a:t>
              </a:r>
              <a:endParaRPr lang="en-US" dirty="0">
                <a:latin typeface="Segoe Light"/>
                <a:cs typeface="Segoe Light"/>
              </a:endParaRPr>
            </a:p>
          </p:txBody>
        </p:sp>
        <p:sp>
          <p:nvSpPr>
            <p:cNvPr id="52" name="Rectangle 51"/>
            <p:cNvSpPr/>
            <p:nvPr/>
          </p:nvSpPr>
          <p:spPr>
            <a:xfrm>
              <a:off x="8019974" y="4169976"/>
              <a:ext cx="1044186" cy="850358"/>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latin typeface="Segoe Light"/>
                  <a:cs typeface="Segoe Light"/>
                </a:rPr>
                <a:t>40 </a:t>
              </a:r>
              <a:r>
                <a:rPr lang="en-US" dirty="0" err="1">
                  <a:latin typeface="Segoe Light"/>
                  <a:cs typeface="Segoe Light"/>
                </a:rPr>
                <a:t>ms</a:t>
              </a:r>
              <a:r>
                <a:rPr lang="en-US" dirty="0">
                  <a:latin typeface="Segoe Light"/>
                  <a:cs typeface="Segoe Light"/>
                </a:rPr>
                <a:t> -</a:t>
              </a:r>
            </a:p>
            <a:p>
              <a:pPr algn="ctr"/>
              <a:r>
                <a:rPr lang="en-US" dirty="0">
                  <a:latin typeface="Segoe Light"/>
                  <a:cs typeface="Segoe Light"/>
                </a:rPr>
                <a:t>100 </a:t>
              </a:r>
              <a:r>
                <a:rPr lang="en-US" dirty="0" err="1">
                  <a:latin typeface="Segoe Light"/>
                  <a:cs typeface="Segoe Light"/>
                </a:rPr>
                <a:t>ms</a:t>
              </a:r>
              <a:endParaRPr lang="en-US" dirty="0">
                <a:latin typeface="Segoe Light"/>
                <a:cs typeface="Segoe Light"/>
              </a:endParaRPr>
            </a:p>
          </p:txBody>
        </p:sp>
        <p:sp>
          <p:nvSpPr>
            <p:cNvPr id="53" name="Rectangle 52"/>
            <p:cNvSpPr/>
            <p:nvPr/>
          </p:nvSpPr>
          <p:spPr>
            <a:xfrm>
              <a:off x="8019975" y="5077542"/>
              <a:ext cx="1044186" cy="1158303"/>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40 </a:t>
              </a:r>
              <a:r>
                <a:rPr lang="en-US" dirty="0" err="1" smtClean="0">
                  <a:latin typeface="Segoe Light"/>
                  <a:cs typeface="Segoe Light"/>
                </a:rPr>
                <a:t>ms</a:t>
              </a:r>
              <a:r>
                <a:rPr lang="en-US" dirty="0" smtClean="0">
                  <a:latin typeface="Segoe Light"/>
                  <a:cs typeface="Segoe Light"/>
                </a:rPr>
                <a:t> -</a:t>
              </a:r>
            </a:p>
            <a:p>
              <a:pPr algn="ctr"/>
              <a:r>
                <a:rPr lang="en-US" dirty="0" smtClean="0">
                  <a:latin typeface="Segoe Light"/>
                  <a:cs typeface="Segoe Light"/>
                </a:rPr>
                <a:t>100 </a:t>
              </a:r>
              <a:r>
                <a:rPr lang="en-US" dirty="0" err="1" smtClean="0">
                  <a:latin typeface="Segoe Light"/>
                  <a:cs typeface="Segoe Light"/>
                </a:rPr>
                <a:t>ms</a:t>
              </a:r>
              <a:endParaRPr lang="en-US" dirty="0">
                <a:latin typeface="Segoe Light"/>
                <a:cs typeface="Segoe Light"/>
              </a:endParaRPr>
            </a:p>
          </p:txBody>
        </p:sp>
        <p:sp>
          <p:nvSpPr>
            <p:cNvPr id="55" name="Rectangle 54"/>
            <p:cNvSpPr/>
            <p:nvPr/>
          </p:nvSpPr>
          <p:spPr>
            <a:xfrm>
              <a:off x="5069430" y="6305292"/>
              <a:ext cx="3994729" cy="40727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latin typeface="Segoe Light"/>
                  <a:cs typeface="Segoe Light"/>
                </a:rPr>
                <a:t>Possibly Internet….  50 </a:t>
              </a:r>
              <a:r>
                <a:rPr lang="en-US" dirty="0" err="1" smtClean="0">
                  <a:latin typeface="Segoe Light"/>
                  <a:cs typeface="Segoe Light"/>
                </a:rPr>
                <a:t>ms</a:t>
              </a:r>
              <a:r>
                <a:rPr lang="en-US" dirty="0" smtClean="0">
                  <a:latin typeface="Segoe Light"/>
                  <a:cs typeface="Segoe Light"/>
                </a:rPr>
                <a:t> – 200 </a:t>
              </a:r>
              <a:r>
                <a:rPr lang="en-US" dirty="0" err="1" smtClean="0">
                  <a:latin typeface="Segoe Light"/>
                  <a:cs typeface="Segoe Light"/>
                </a:rPr>
                <a:t>ms</a:t>
              </a:r>
              <a:endParaRPr lang="en-US" dirty="0">
                <a:latin typeface="Segoe Light"/>
                <a:cs typeface="Segoe Light"/>
              </a:endParaRPr>
            </a:p>
          </p:txBody>
        </p:sp>
      </p:grpSp>
    </p:spTree>
    <p:extLst>
      <p:ext uri="{BB962C8B-B14F-4D97-AF65-F5344CB8AC3E}">
        <p14:creationId xmlns:p14="http://schemas.microsoft.com/office/powerpoint/2010/main" val="267477997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2588731"/>
            <a:ext cx="8164722" cy="1843860"/>
          </a:xfrm>
        </p:spPr>
        <p:txBody>
          <a:bodyPr>
            <a:normAutofit/>
          </a:bodyPr>
          <a:lstStyle/>
          <a:p>
            <a:pPr marL="0" indent="0" algn="ctr">
              <a:buNone/>
            </a:pPr>
            <a:r>
              <a:rPr lang="en-US" dirty="0" smtClean="0">
                <a:latin typeface="Segoe Light"/>
                <a:cs typeface="Segoe Light"/>
              </a:rPr>
              <a:t>Question</a:t>
            </a:r>
            <a:r>
              <a:rPr lang="en-US" altLang="zh-CN" dirty="0" smtClean="0">
                <a:latin typeface="Segoe Light"/>
                <a:cs typeface="Segoe Light"/>
              </a:rPr>
              <a:t>s</a:t>
            </a:r>
            <a:r>
              <a:rPr lang="en-US" dirty="0" smtClean="0">
                <a:latin typeface="Segoe Light"/>
                <a:cs typeface="Segoe Light"/>
              </a:rPr>
              <a:t> &amp; Feedback?</a:t>
            </a:r>
            <a:endParaRPr lang="en-US" sz="5500" dirty="0" smtClean="0">
              <a:latin typeface="Segoe Light"/>
              <a:cs typeface="Segoe Light"/>
            </a:endParaRPr>
          </a:p>
          <a:p>
            <a:pPr marL="0" indent="0" algn="ctr">
              <a:buNone/>
            </a:pPr>
            <a:r>
              <a:rPr lang="en-US" sz="6700" dirty="0" smtClean="0">
                <a:latin typeface="Segoe Light"/>
                <a:cs typeface="Segoe Light"/>
              </a:rPr>
              <a:t>Thank you!</a:t>
            </a:r>
            <a:endParaRPr lang="en-US" sz="6700" dirty="0">
              <a:latin typeface="Segoe Light"/>
              <a:cs typeface="Segoe Light"/>
            </a:endParaRPr>
          </a:p>
        </p:txBody>
      </p:sp>
      <p:sp>
        <p:nvSpPr>
          <p:cNvPr id="4" name="Content Placeholder 2"/>
          <p:cNvSpPr txBox="1">
            <a:spLocks/>
          </p:cNvSpPr>
          <p:nvPr/>
        </p:nvSpPr>
        <p:spPr>
          <a:xfrm>
            <a:off x="609600" y="1380593"/>
            <a:ext cx="8229600" cy="512212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smtClean="0">
              <a:latin typeface="Segoe Light"/>
              <a:cs typeface="Segoe Light"/>
            </a:endParaRPr>
          </a:p>
        </p:txBody>
      </p:sp>
    </p:spTree>
    <p:extLst>
      <p:ext uri="{BB962C8B-B14F-4D97-AF65-F5344CB8AC3E}">
        <p14:creationId xmlns:p14="http://schemas.microsoft.com/office/powerpoint/2010/main" val="399791941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lstStyle/>
          <a:p>
            <a:r>
              <a:rPr lang="en-US" dirty="0" smtClean="0">
                <a:latin typeface="Segoe Light"/>
                <a:cs typeface="Segoe Light"/>
              </a:rPr>
              <a:t>We seek to measure and characterize </a:t>
            </a:r>
            <a:r>
              <a:rPr lang="en-US" dirty="0" smtClean="0">
                <a:solidFill>
                  <a:srgbClr val="FF0000"/>
                </a:solidFill>
                <a:latin typeface="Segoe Light"/>
                <a:cs typeface="Segoe Light"/>
              </a:rPr>
              <a:t>latency</a:t>
            </a:r>
            <a:r>
              <a:rPr lang="en-US" dirty="0" smtClean="0">
                <a:latin typeface="Segoe Light"/>
                <a:cs typeface="Segoe Light"/>
              </a:rPr>
              <a:t> as it relates to:</a:t>
            </a:r>
          </a:p>
          <a:p>
            <a:pPr lvl="1"/>
            <a:r>
              <a:rPr lang="en-US" dirty="0" smtClean="0">
                <a:latin typeface="Segoe Light"/>
                <a:cs typeface="Segoe Light"/>
              </a:rPr>
              <a:t>Wide Area Networks</a:t>
            </a:r>
          </a:p>
          <a:p>
            <a:pPr lvl="1"/>
            <a:r>
              <a:rPr lang="en-US" dirty="0" smtClean="0">
                <a:latin typeface="Segoe Light"/>
                <a:cs typeface="Segoe Light"/>
              </a:rPr>
              <a:t>Data Centers*</a:t>
            </a:r>
          </a:p>
          <a:p>
            <a:pPr lvl="1"/>
            <a:r>
              <a:rPr lang="en-US" dirty="0" smtClean="0">
                <a:latin typeface="Segoe Light"/>
                <a:cs typeface="Segoe Light"/>
              </a:rPr>
              <a:t>Cellular Networks</a:t>
            </a:r>
          </a:p>
        </p:txBody>
      </p:sp>
      <p:sp>
        <p:nvSpPr>
          <p:cNvPr id="4" name="Content Placeholder 2"/>
          <p:cNvSpPr txBox="1">
            <a:spLocks/>
          </p:cNvSpPr>
          <p:nvPr/>
        </p:nvSpPr>
        <p:spPr>
          <a:xfrm>
            <a:off x="457200" y="6140120"/>
            <a:ext cx="8229600" cy="45859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800" dirty="0" smtClean="0">
                <a:latin typeface="Segoe Light"/>
                <a:cs typeface="Segoe Light"/>
              </a:rPr>
              <a:t>* Not latency inside DC, rather a comparison to WAN</a:t>
            </a:r>
          </a:p>
        </p:txBody>
      </p:sp>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Problem</a:t>
            </a:r>
          </a:p>
        </p:txBody>
      </p:sp>
    </p:spTree>
    <p:extLst>
      <p:ext uri="{BB962C8B-B14F-4D97-AF65-F5344CB8AC3E}">
        <p14:creationId xmlns:p14="http://schemas.microsoft.com/office/powerpoint/2010/main" val="426053514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fontScale="92500" lnSpcReduction="10000"/>
          </a:bodyPr>
          <a:lstStyle/>
          <a:p>
            <a:r>
              <a:rPr lang="en-US" sz="2400" dirty="0" smtClean="0">
                <a:latin typeface="Segoe Light"/>
                <a:cs typeface="Segoe Light"/>
              </a:rPr>
              <a:t>Understanding state-of-art Internet latency</a:t>
            </a:r>
          </a:p>
          <a:p>
            <a:pPr lvl="1"/>
            <a:r>
              <a:rPr lang="en-US" sz="2400" dirty="0" smtClean="0">
                <a:latin typeface="Segoe Light"/>
                <a:cs typeface="Segoe Light"/>
              </a:rPr>
              <a:t>In comparison to speed-of-light limit</a:t>
            </a:r>
          </a:p>
          <a:p>
            <a:pPr lvl="1"/>
            <a:r>
              <a:rPr lang="en-US" sz="2400" dirty="0" smtClean="0">
                <a:latin typeface="Segoe Light"/>
                <a:cs typeface="Segoe Light"/>
              </a:rPr>
              <a:t>Geographical correlation (Latency vs. Distance)</a:t>
            </a:r>
          </a:p>
          <a:p>
            <a:pPr lvl="1"/>
            <a:r>
              <a:rPr lang="en-US" sz="2400" dirty="0" smtClean="0">
                <a:latin typeface="Segoe Light"/>
                <a:cs typeface="Segoe Light"/>
              </a:rPr>
              <a:t>Time-series patterns</a:t>
            </a:r>
          </a:p>
          <a:p>
            <a:pPr lvl="1"/>
            <a:endParaRPr lang="en-US" sz="2400" dirty="0" smtClean="0">
              <a:latin typeface="Segoe Light"/>
              <a:cs typeface="Segoe Light"/>
            </a:endParaRPr>
          </a:p>
          <a:p>
            <a:r>
              <a:rPr lang="en-US" sz="2400" dirty="0" smtClean="0">
                <a:latin typeface="Segoe Light"/>
                <a:cs typeface="Segoe Light"/>
              </a:rPr>
              <a:t>Latency experienced by end user in the following model</a:t>
            </a:r>
          </a:p>
          <a:p>
            <a:pPr lvl="1"/>
            <a:r>
              <a:rPr lang="en-US" sz="2000" dirty="0" smtClean="0">
                <a:latin typeface="Segoe Light"/>
                <a:cs typeface="Segoe Light"/>
              </a:rPr>
              <a:t>User ----&gt; WAN ----&gt; DC ----&gt; WAN ----&gt; User</a:t>
            </a:r>
          </a:p>
          <a:p>
            <a:pPr lvl="1"/>
            <a:r>
              <a:rPr lang="en-US" sz="2000" dirty="0" smtClean="0">
                <a:latin typeface="Segoe Light"/>
                <a:cs typeface="Segoe Light"/>
              </a:rPr>
              <a:t>Discover the fraction of latency on WAN and inside DC</a:t>
            </a:r>
          </a:p>
          <a:p>
            <a:pPr marL="457200" lvl="1" indent="0">
              <a:buNone/>
            </a:pPr>
            <a:r>
              <a:rPr lang="en-US" sz="2000" dirty="0">
                <a:latin typeface="Segoe Light"/>
                <a:cs typeface="Segoe Light"/>
              </a:rPr>
              <a:t> </a:t>
            </a:r>
            <a:r>
              <a:rPr lang="en-US" sz="2000" dirty="0" smtClean="0">
                <a:latin typeface="Segoe Light"/>
                <a:cs typeface="Segoe Light"/>
              </a:rPr>
              <a:t>                                            </a:t>
            </a:r>
            <a:endParaRPr lang="en-US" sz="1200" dirty="0">
              <a:latin typeface="Segoe Light"/>
              <a:cs typeface="Segoe Light"/>
            </a:endParaRPr>
          </a:p>
          <a:p>
            <a:r>
              <a:rPr lang="en-US" sz="2400" dirty="0" smtClean="0">
                <a:latin typeface="Segoe Light"/>
                <a:cs typeface="Segoe Light"/>
              </a:rPr>
              <a:t>Unclear </a:t>
            </a:r>
            <a:r>
              <a:rPr lang="en-US" sz="2400" dirty="0">
                <a:latin typeface="Segoe Light"/>
                <a:cs typeface="Segoe Light"/>
              </a:rPr>
              <a:t>cellular latency dynamics</a:t>
            </a:r>
          </a:p>
          <a:p>
            <a:pPr lvl="1"/>
            <a:r>
              <a:rPr lang="en-US" sz="2400" dirty="0" smtClean="0">
                <a:latin typeface="Segoe Light"/>
                <a:cs typeface="Segoe Light"/>
              </a:rPr>
              <a:t>Mobile users experience long latency due to the setup time or long paths (travel to undesired place first)</a:t>
            </a:r>
          </a:p>
          <a:p>
            <a:pPr lvl="1"/>
            <a:r>
              <a:rPr lang="en-US" sz="2400" dirty="0" smtClean="0">
                <a:latin typeface="Segoe Light"/>
                <a:cs typeface="Segoe Light"/>
              </a:rPr>
              <a:t>How the signal strength, load balancing affect latency experienced by users is unknown</a:t>
            </a:r>
          </a:p>
          <a:p>
            <a:endParaRPr lang="en-US" sz="2400" dirty="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Motivation</a:t>
            </a:r>
          </a:p>
        </p:txBody>
      </p:sp>
    </p:spTree>
    <p:extLst>
      <p:ext uri="{BB962C8B-B14F-4D97-AF65-F5344CB8AC3E}">
        <p14:creationId xmlns:p14="http://schemas.microsoft.com/office/powerpoint/2010/main" val="10195729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4"/>
            <a:ext cx="8229600" cy="4897970"/>
          </a:xfrm>
        </p:spPr>
        <p:txBody>
          <a:bodyPr>
            <a:normAutofit/>
          </a:bodyPr>
          <a:lstStyle/>
          <a:p>
            <a:r>
              <a:rPr lang="en-US" sz="2000" dirty="0" smtClean="0">
                <a:latin typeface="Segoe Light"/>
                <a:cs typeface="Segoe Light"/>
              </a:rPr>
              <a:t>End-to-end latency measurement </a:t>
            </a:r>
            <a:r>
              <a:rPr lang="en-US" sz="2000" dirty="0" smtClean="0">
                <a:solidFill>
                  <a:schemeClr val="tx1">
                    <a:lumMod val="65000"/>
                  </a:schemeClr>
                </a:solidFill>
                <a:latin typeface="Segoe Light"/>
                <a:cs typeface="Segoe Light"/>
              </a:rPr>
              <a:t>(no recent studies)</a:t>
            </a:r>
          </a:p>
          <a:p>
            <a:pPr lvl="1"/>
            <a:r>
              <a:rPr lang="en-US" sz="2000" dirty="0" smtClean="0">
                <a:latin typeface="Segoe Light"/>
                <a:cs typeface="Segoe Light"/>
              </a:rPr>
              <a:t>King, T-King methods for arbitrary two hosts (DNS recursive query)</a:t>
            </a:r>
          </a:p>
          <a:p>
            <a:pPr lvl="1"/>
            <a:r>
              <a:rPr lang="en-US" sz="2000" dirty="0" smtClean="0">
                <a:latin typeface="Segoe Light"/>
                <a:cs typeface="Segoe Light"/>
              </a:rPr>
              <a:t>Vern’s work on end-to-end dynamics (~1995)</a:t>
            </a:r>
          </a:p>
          <a:p>
            <a:pPr lvl="1"/>
            <a:endParaRPr lang="en-US" sz="2000" dirty="0" smtClean="0">
              <a:latin typeface="Segoe Light"/>
              <a:cs typeface="Segoe Light"/>
            </a:endParaRPr>
          </a:p>
          <a:p>
            <a:r>
              <a:rPr lang="en-US" sz="2000" dirty="0" smtClean="0">
                <a:latin typeface="Segoe Light"/>
                <a:cs typeface="Segoe Light"/>
              </a:rPr>
              <a:t>Datacenter Application Deadline </a:t>
            </a:r>
            <a:r>
              <a:rPr lang="en-US" sz="2000" dirty="0">
                <a:solidFill>
                  <a:srgbClr val="A6A6A6"/>
                </a:solidFill>
                <a:latin typeface="Segoe Light"/>
                <a:cs typeface="Segoe Light"/>
              </a:rPr>
              <a:t>(no </a:t>
            </a:r>
            <a:r>
              <a:rPr lang="en-US" sz="2000" dirty="0" smtClean="0">
                <a:solidFill>
                  <a:srgbClr val="A6A6A6"/>
                </a:solidFill>
                <a:latin typeface="Segoe Light"/>
                <a:cs typeface="Segoe Light"/>
              </a:rPr>
              <a:t>comparison to WAN latencies)</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11 Better </a:t>
            </a:r>
            <a:r>
              <a:rPr lang="en-US" sz="2000" dirty="0">
                <a:latin typeface="Segoe Light"/>
                <a:cs typeface="Segoe Light"/>
              </a:rPr>
              <a:t>Never than </a:t>
            </a:r>
            <a:r>
              <a:rPr lang="en-US" sz="2000" dirty="0" smtClean="0">
                <a:latin typeface="Segoe Light"/>
                <a:cs typeface="Segoe Light"/>
              </a:rPr>
              <a:t>Late]</a:t>
            </a:r>
          </a:p>
          <a:p>
            <a:pPr lvl="1"/>
            <a:r>
              <a:rPr lang="en-US" sz="2000" dirty="0" smtClean="0">
                <a:latin typeface="Segoe Light"/>
                <a:cs typeface="Segoe Light"/>
              </a:rPr>
              <a:t>[</a:t>
            </a:r>
            <a:r>
              <a:rPr lang="en-US" sz="2000" dirty="0" err="1" smtClean="0">
                <a:latin typeface="Segoe Light"/>
                <a:cs typeface="Segoe Light"/>
              </a:rPr>
              <a:t>Sigcomm</a:t>
            </a:r>
            <a:r>
              <a:rPr lang="en-US" sz="2000" dirty="0" smtClean="0">
                <a:latin typeface="Segoe Light"/>
                <a:cs typeface="Segoe Light"/>
              </a:rPr>
              <a:t>’ 12 </a:t>
            </a:r>
            <a:r>
              <a:rPr lang="en-US" sz="2000" dirty="0" err="1" smtClean="0">
                <a:latin typeface="Segoe Light"/>
                <a:cs typeface="Segoe Light"/>
              </a:rPr>
              <a:t>DeTail</a:t>
            </a:r>
            <a:r>
              <a:rPr lang="en-US" sz="2000" dirty="0" smtClean="0">
                <a:latin typeface="Segoe Light"/>
                <a:cs typeface="Segoe Light"/>
              </a:rPr>
              <a:t>]</a:t>
            </a:r>
          </a:p>
          <a:p>
            <a:pPr lvl="1"/>
            <a:endParaRPr lang="en-US" sz="2000" dirty="0">
              <a:latin typeface="Segoe Light"/>
              <a:cs typeface="Segoe Light"/>
            </a:endParaRPr>
          </a:p>
          <a:p>
            <a:r>
              <a:rPr lang="en-US" sz="2000" dirty="0" smtClean="0">
                <a:latin typeface="Segoe Light"/>
                <a:cs typeface="Segoe Light"/>
              </a:rPr>
              <a:t>Cellular Network </a:t>
            </a:r>
            <a:r>
              <a:rPr lang="en-US" sz="2000" dirty="0" smtClean="0">
                <a:solidFill>
                  <a:srgbClr val="A6A6A6"/>
                </a:solidFill>
                <a:latin typeface="Segoe Light"/>
                <a:cs typeface="Segoe Light"/>
              </a:rPr>
              <a:t>(no dynamics analysis)</a:t>
            </a:r>
          </a:p>
          <a:p>
            <a:pPr lvl="1"/>
            <a:r>
              <a:rPr lang="en-US" sz="2000" dirty="0" smtClean="0">
                <a:latin typeface="Segoe Light"/>
                <a:cs typeface="Segoe Light"/>
              </a:rPr>
              <a:t>[</a:t>
            </a:r>
            <a:r>
              <a:rPr lang="en-US" sz="2000" dirty="0" err="1" smtClean="0">
                <a:latin typeface="Segoe Light"/>
                <a:cs typeface="Segoe Light"/>
              </a:rPr>
              <a:t>Sigmetrics</a:t>
            </a:r>
            <a:r>
              <a:rPr lang="en-US" sz="2000" dirty="0" smtClean="0">
                <a:latin typeface="Segoe Light"/>
                <a:cs typeface="Segoe Light"/>
              </a:rPr>
              <a:t>’ 11 </a:t>
            </a:r>
            <a:r>
              <a:rPr lang="en-US" sz="2000" dirty="0" err="1" smtClean="0">
                <a:latin typeface="Segoe Light"/>
                <a:cs typeface="Segoe Light"/>
              </a:rPr>
              <a:t>Xu</a:t>
            </a:r>
            <a:r>
              <a:rPr lang="en-US" sz="2000" dirty="0" smtClean="0">
                <a:latin typeface="Segoe Light"/>
                <a:cs typeface="Segoe Light"/>
              </a:rPr>
              <a:t>] Cellular </a:t>
            </a:r>
            <a:r>
              <a:rPr lang="en-US" sz="2000" dirty="0">
                <a:latin typeface="Segoe Light"/>
                <a:cs typeface="Segoe Light"/>
              </a:rPr>
              <a:t>n</a:t>
            </a:r>
            <a:r>
              <a:rPr lang="en-US" sz="2000" dirty="0" smtClean="0">
                <a:latin typeface="Segoe Light"/>
                <a:cs typeface="Segoe Light"/>
              </a:rPr>
              <a:t>etwork infrastructure study</a:t>
            </a:r>
          </a:p>
          <a:p>
            <a:pPr lvl="1"/>
            <a:r>
              <a:rPr lang="en-US" sz="2000" dirty="0" smtClean="0">
                <a:latin typeface="Segoe Light"/>
                <a:cs typeface="Segoe Light"/>
              </a:rPr>
              <a:t>[</a:t>
            </a:r>
            <a:r>
              <a:rPr lang="en-US" sz="2000" dirty="0" err="1" smtClean="0">
                <a:latin typeface="Segoe Light"/>
                <a:cs typeface="Segoe Light"/>
              </a:rPr>
              <a:t>MobiPerf</a:t>
            </a:r>
            <a:r>
              <a:rPr lang="en-US" sz="2000" dirty="0" smtClean="0">
                <a:latin typeface="Segoe Light"/>
                <a:cs typeface="Segoe Light"/>
              </a:rPr>
              <a:t>] A lightweight mobile application for measurement</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Prior Work</a:t>
            </a:r>
          </a:p>
        </p:txBody>
      </p:sp>
    </p:spTree>
    <p:extLst>
      <p:ext uri="{BB962C8B-B14F-4D97-AF65-F5344CB8AC3E}">
        <p14:creationId xmlns:p14="http://schemas.microsoft.com/office/powerpoint/2010/main" val="253826938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466591"/>
          </a:xfrm>
        </p:spPr>
        <p:txBody>
          <a:bodyPr>
            <a:normAutofit/>
          </a:bodyPr>
          <a:lstStyle/>
          <a:p>
            <a:r>
              <a:rPr lang="en-US" sz="2000" dirty="0" smtClean="0">
                <a:latin typeface="Segoe Light"/>
                <a:cs typeface="Segoe Light"/>
              </a:rPr>
              <a:t>WAN</a:t>
            </a:r>
          </a:p>
          <a:p>
            <a:pPr lvl="1"/>
            <a:r>
              <a:rPr lang="en-US" sz="1600" dirty="0" smtClean="0">
                <a:latin typeface="Segoe Light"/>
                <a:cs typeface="Segoe Light"/>
              </a:rPr>
              <a:t>Measurement methodologies are based on the </a:t>
            </a:r>
            <a:r>
              <a:rPr lang="en-US" sz="1600" dirty="0" smtClean="0">
                <a:solidFill>
                  <a:srgbClr val="FF0000"/>
                </a:solidFill>
                <a:latin typeface="Segoe Light"/>
                <a:cs typeface="Segoe Light"/>
              </a:rPr>
              <a:t>King/T-King </a:t>
            </a:r>
            <a:r>
              <a:rPr lang="en-US" sz="1600" dirty="0" smtClean="0">
                <a:latin typeface="Segoe Light"/>
                <a:cs typeface="Segoe Light"/>
              </a:rPr>
              <a:t>methods (recursive DNS query)</a:t>
            </a:r>
          </a:p>
          <a:p>
            <a:pPr lvl="1"/>
            <a:r>
              <a:rPr lang="en-US" sz="1600" dirty="0" smtClean="0">
                <a:latin typeface="Segoe Light"/>
                <a:cs typeface="Segoe Light"/>
              </a:rPr>
              <a:t>Do a continuous study on a daily/weekly basis</a:t>
            </a:r>
          </a:p>
          <a:p>
            <a:pPr lvl="1"/>
            <a:r>
              <a:rPr lang="en-US" sz="1600" dirty="0" smtClean="0">
                <a:latin typeface="Segoe Light"/>
                <a:cs typeface="Segoe Light"/>
              </a:rPr>
              <a:t>Use various techniques to infer DNS server locations and perform correlation</a:t>
            </a:r>
          </a:p>
          <a:p>
            <a:pPr lvl="1"/>
            <a:r>
              <a:rPr lang="en-US" sz="1600" dirty="0" smtClean="0">
                <a:latin typeface="Segoe Light"/>
                <a:cs typeface="Segoe Light"/>
              </a:rPr>
              <a:t>Filter out DNS forwarders that would otherwise skew results</a:t>
            </a:r>
          </a:p>
          <a:p>
            <a:pPr lvl="1"/>
            <a:r>
              <a:rPr lang="en-US" sz="1600" dirty="0" smtClean="0">
                <a:latin typeface="Segoe Light"/>
                <a:cs typeface="Segoe Light"/>
              </a:rPr>
              <a:t>Use Geo-IP to build latency vs. distance graph</a:t>
            </a:r>
            <a:endParaRPr lang="en-US" sz="1600" dirty="0">
              <a:latin typeface="Segoe Light"/>
              <a:cs typeface="Segoe Light"/>
            </a:endParaRPr>
          </a:p>
          <a:p>
            <a:r>
              <a:rPr lang="en-US" sz="2000" dirty="0" smtClean="0">
                <a:latin typeface="Segoe Light"/>
                <a:cs typeface="Segoe Light"/>
              </a:rPr>
              <a:t>DC</a:t>
            </a:r>
          </a:p>
          <a:p>
            <a:pPr lvl="1"/>
            <a:r>
              <a:rPr lang="en-US" sz="1600" dirty="0" smtClean="0">
                <a:latin typeface="Segoe Light"/>
                <a:cs typeface="Segoe Light"/>
              </a:rPr>
              <a:t>Use ping to get RTT</a:t>
            </a:r>
          </a:p>
          <a:p>
            <a:pPr lvl="1"/>
            <a:r>
              <a:rPr lang="en-US" sz="1600" dirty="0" smtClean="0">
                <a:latin typeface="Segoe Light"/>
                <a:cs typeface="Segoe Light"/>
              </a:rPr>
              <a:t>Perform </a:t>
            </a:r>
            <a:r>
              <a:rPr lang="en-US" sz="1600" dirty="0" smtClean="0">
                <a:solidFill>
                  <a:srgbClr val="FF0000"/>
                </a:solidFill>
                <a:latin typeface="Segoe Light"/>
                <a:cs typeface="Segoe Light"/>
              </a:rPr>
              <a:t>Query</a:t>
            </a:r>
            <a:r>
              <a:rPr lang="en-US" sz="1600" dirty="0" smtClean="0">
                <a:latin typeface="Segoe Light"/>
                <a:cs typeface="Segoe Light"/>
              </a:rPr>
              <a:t> to determine DC time (Query Time – Ping RTT)</a:t>
            </a:r>
          </a:p>
          <a:p>
            <a:pPr lvl="2"/>
            <a:r>
              <a:rPr lang="en-US" sz="1200" dirty="0" smtClean="0">
                <a:latin typeface="Segoe Light"/>
                <a:cs typeface="Segoe Light"/>
              </a:rPr>
              <a:t>Random Queries</a:t>
            </a:r>
          </a:p>
          <a:p>
            <a:pPr lvl="2"/>
            <a:r>
              <a:rPr lang="en-US" sz="1200" dirty="0" smtClean="0">
                <a:latin typeface="Segoe Light"/>
                <a:cs typeface="Segoe Light"/>
              </a:rPr>
              <a:t>Hot Trends</a:t>
            </a:r>
          </a:p>
          <a:p>
            <a:pPr lvl="2"/>
            <a:r>
              <a:rPr lang="en-US" sz="1200" dirty="0" smtClean="0">
                <a:latin typeface="Segoe Light"/>
                <a:cs typeface="Segoe Light"/>
              </a:rPr>
              <a:t>Google’s provided estimated query time</a:t>
            </a:r>
            <a:endParaRPr lang="en-US" sz="1600" dirty="0">
              <a:latin typeface="Segoe Light"/>
              <a:cs typeface="Segoe Light"/>
            </a:endParaRPr>
          </a:p>
          <a:p>
            <a:r>
              <a:rPr lang="en-US" sz="2000" dirty="0" smtClean="0">
                <a:latin typeface="Segoe Light"/>
                <a:cs typeface="Segoe Light"/>
              </a:rPr>
              <a:t>Mobile</a:t>
            </a:r>
          </a:p>
          <a:p>
            <a:pPr lvl="1"/>
            <a:r>
              <a:rPr lang="en-US" sz="1600" dirty="0" smtClean="0">
                <a:latin typeface="Segoe Light"/>
                <a:cs typeface="Segoe Light"/>
              </a:rPr>
              <a:t>Trick: use USB tethering so that various tools on PC can be used easily for measurement</a:t>
            </a:r>
          </a:p>
          <a:p>
            <a:pPr lvl="1"/>
            <a:r>
              <a:rPr lang="en-US" sz="1600" dirty="0" smtClean="0">
                <a:latin typeface="Segoe Light"/>
                <a:cs typeface="Segoe Light"/>
              </a:rPr>
              <a:t>Use </a:t>
            </a:r>
            <a:r>
              <a:rPr lang="en-US" sz="1600" dirty="0" err="1" smtClean="0">
                <a:solidFill>
                  <a:srgbClr val="FF0000"/>
                </a:solidFill>
                <a:latin typeface="Segoe Light"/>
                <a:cs typeface="Segoe Light"/>
              </a:rPr>
              <a:t>traceroute</a:t>
            </a:r>
            <a:r>
              <a:rPr lang="en-US" sz="1600" dirty="0" smtClean="0">
                <a:solidFill>
                  <a:srgbClr val="FF0000"/>
                </a:solidFill>
                <a:latin typeface="Segoe Light"/>
                <a:cs typeface="Segoe Light"/>
              </a:rPr>
              <a:t> </a:t>
            </a:r>
            <a:r>
              <a:rPr lang="en-US" sz="1600" dirty="0" smtClean="0">
                <a:latin typeface="Segoe Light"/>
                <a:cs typeface="Segoe Light"/>
              </a:rPr>
              <a:t>to reverse engineer network topology</a:t>
            </a:r>
          </a:p>
        </p:txBody>
      </p:sp>
      <p:sp>
        <p:nvSpPr>
          <p:cNvPr id="5"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smtClean="0">
                <a:latin typeface="Segoe Light"/>
                <a:cs typeface="Segoe Light"/>
              </a:rPr>
              <a:t>Approach</a:t>
            </a:r>
            <a:endParaRPr lang="en-US" dirty="0">
              <a:latin typeface="Segoe Light"/>
              <a:cs typeface="Segoe Light"/>
            </a:endParaRPr>
          </a:p>
        </p:txBody>
      </p:sp>
    </p:spTree>
    <p:extLst>
      <p:ext uri="{BB962C8B-B14F-4D97-AF65-F5344CB8AC3E}">
        <p14:creationId xmlns:p14="http://schemas.microsoft.com/office/powerpoint/2010/main" val="61241127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28193"/>
            <a:ext cx="8229600" cy="5122129"/>
          </a:xfrm>
        </p:spPr>
        <p:txBody>
          <a:bodyPr>
            <a:normAutofit/>
          </a:bodyPr>
          <a:lstStyle/>
          <a:p>
            <a:r>
              <a:rPr lang="en-US" sz="2400" dirty="0" smtClean="0">
                <a:latin typeface="Segoe Light"/>
                <a:cs typeface="Segoe Light"/>
              </a:rPr>
              <a:t>Crawl of reverse DNS Tree</a:t>
            </a:r>
          </a:p>
          <a:p>
            <a:pPr lvl="1"/>
            <a:r>
              <a:rPr lang="en-US" sz="2000" dirty="0" smtClean="0">
                <a:latin typeface="Segoe Light"/>
                <a:cs typeface="Segoe Light"/>
              </a:rPr>
              <a:t>236,000 DNS servers discovered</a:t>
            </a:r>
          </a:p>
          <a:p>
            <a:pPr lvl="1"/>
            <a:r>
              <a:rPr lang="en-US" sz="2000" dirty="0" smtClean="0">
                <a:latin typeface="Segoe Light"/>
                <a:cs typeface="Segoe Light"/>
              </a:rPr>
              <a:t>26,000 Open Recursive Resolvers (distribution on next slide)</a:t>
            </a:r>
          </a:p>
          <a:p>
            <a:pPr marL="457200" lvl="1" indent="0">
              <a:buNone/>
            </a:pPr>
            <a:endParaRPr lang="en-US" sz="2000" dirty="0" smtClean="0">
              <a:latin typeface="Segoe Light"/>
              <a:cs typeface="Segoe Light"/>
            </a:endParaRPr>
          </a:p>
          <a:p>
            <a:r>
              <a:rPr lang="en-US" sz="2400" dirty="0" smtClean="0">
                <a:latin typeface="Segoe Light"/>
                <a:cs typeface="Segoe Light"/>
              </a:rPr>
              <a:t>Turbo King Infrastructure</a:t>
            </a:r>
          </a:p>
          <a:p>
            <a:pPr lvl="1"/>
            <a:r>
              <a:rPr lang="en-US" sz="2000" dirty="0" smtClean="0">
                <a:latin typeface="Segoe Light"/>
                <a:cs typeface="Segoe Light"/>
              </a:rPr>
              <a:t>56 Measurement Nodes (Planet Lab)</a:t>
            </a:r>
          </a:p>
          <a:p>
            <a:pPr lvl="1"/>
            <a:r>
              <a:rPr lang="en-US" sz="2000" dirty="0" smtClean="0">
                <a:latin typeface="Segoe Light"/>
                <a:cs typeface="Segoe Light"/>
              </a:rPr>
              <a:t>2 Central Name Servers (EC2)</a:t>
            </a:r>
          </a:p>
          <a:p>
            <a:pPr lvl="1"/>
            <a:r>
              <a:rPr lang="en-US" sz="2000" dirty="0" smtClean="0">
                <a:latin typeface="Segoe Light"/>
                <a:cs typeface="Segoe Light"/>
              </a:rPr>
              <a:t>Measurement nodes controlled via RPCs</a:t>
            </a:r>
          </a:p>
          <a:p>
            <a:pPr lvl="2"/>
            <a:r>
              <a:rPr lang="en-US" sz="1600" dirty="0" smtClean="0">
                <a:latin typeface="Segoe Light"/>
                <a:cs typeface="Segoe Light"/>
              </a:rPr>
              <a:t>Issue command measurement command (NS1, IP1, NS2, IP2)</a:t>
            </a:r>
          </a:p>
          <a:p>
            <a:pPr lvl="2"/>
            <a:r>
              <a:rPr lang="en-US" sz="1600" dirty="0" smtClean="0">
                <a:latin typeface="Segoe Light"/>
                <a:cs typeface="Segoe Light"/>
              </a:rPr>
              <a:t>Receive Latency Results and presence of DNS Forwarder</a:t>
            </a:r>
            <a:endParaRPr lang="en-US" sz="2000" dirty="0" smtClean="0">
              <a:latin typeface="Segoe Light"/>
              <a:cs typeface="Segoe Light"/>
            </a:endParaRPr>
          </a:p>
          <a:p>
            <a:r>
              <a:rPr lang="en-US" sz="2400" dirty="0">
                <a:latin typeface="Segoe Light"/>
                <a:cs typeface="Segoe Light"/>
              </a:rPr>
              <a:t>8 days: 4/20 – 4/28</a:t>
            </a:r>
          </a:p>
          <a:p>
            <a:r>
              <a:rPr lang="en-US" sz="2400" dirty="0" smtClean="0">
                <a:latin typeface="Segoe Light"/>
                <a:cs typeface="Segoe Light"/>
              </a:rPr>
              <a:t>~4.95 Million successful </a:t>
            </a:r>
            <a:r>
              <a:rPr lang="en-US" sz="2400" dirty="0">
                <a:latin typeface="Segoe Light"/>
                <a:cs typeface="Segoe Light"/>
              </a:rPr>
              <a:t>measurements</a:t>
            </a:r>
            <a:endParaRPr lang="en-US" sz="2400" dirty="0" smtClean="0">
              <a:latin typeface="Segoe Light"/>
              <a:cs typeface="Segoe Light"/>
            </a:endParaRPr>
          </a:p>
        </p:txBody>
      </p:sp>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Setup</a:t>
            </a:r>
            <a:endParaRPr lang="en-US" dirty="0">
              <a:latin typeface="Segoe Light"/>
              <a:cs typeface="Segoe Light"/>
            </a:endParaRPr>
          </a:p>
        </p:txBody>
      </p:sp>
    </p:spTree>
    <p:extLst>
      <p:ext uri="{BB962C8B-B14F-4D97-AF65-F5344CB8AC3E}">
        <p14:creationId xmlns:p14="http://schemas.microsoft.com/office/powerpoint/2010/main" val="119711035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456264"/>
            <a:ext cx="9144000" cy="4622006"/>
          </a:xfrm>
          <a:prstGeom prst="rect">
            <a:avLst/>
          </a:prstGeom>
        </p:spPr>
      </p:pic>
      <p:sp>
        <p:nvSpPr>
          <p:cNvPr id="6"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Open Resolvers</a:t>
            </a:r>
          </a:p>
        </p:txBody>
      </p:sp>
    </p:spTree>
    <p:extLst>
      <p:ext uri="{BB962C8B-B14F-4D97-AF65-F5344CB8AC3E}">
        <p14:creationId xmlns:p14="http://schemas.microsoft.com/office/powerpoint/2010/main" val="112371145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745542"/>
            <a:ext cx="9144000" cy="3972331"/>
          </a:xfrm>
          <a:prstGeom prst="rect">
            <a:avLst/>
          </a:prstGeom>
        </p:spPr>
      </p:pic>
      <p:sp>
        <p:nvSpPr>
          <p:cNvPr id="7"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 </a:t>
            </a:r>
            <a:r>
              <a:rPr lang="en-US" dirty="0" smtClean="0">
                <a:latin typeface="Segoe Light"/>
                <a:cs typeface="Segoe Light"/>
              </a:rPr>
              <a:t>Distance Distribution</a:t>
            </a:r>
            <a:endParaRPr lang="en-US" dirty="0">
              <a:latin typeface="Segoe Light"/>
              <a:cs typeface="Segoe Light"/>
            </a:endParaRPr>
          </a:p>
        </p:txBody>
      </p:sp>
    </p:spTree>
    <p:extLst>
      <p:ext uri="{BB962C8B-B14F-4D97-AF65-F5344CB8AC3E}">
        <p14:creationId xmlns:p14="http://schemas.microsoft.com/office/powerpoint/2010/main" val="842890423"/>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p:cNvSpPr/>
          <p:nvPr/>
        </p:nvSpPr>
        <p:spPr>
          <a:xfrm>
            <a:off x="296737" y="4378214"/>
            <a:ext cx="1295864"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err="1" smtClean="0">
                <a:latin typeface="Segoe Light"/>
                <a:cs typeface="Segoe Light"/>
              </a:rPr>
              <a:t>ns.mydomain.com</a:t>
            </a:r>
            <a:endParaRPr lang="en-US" sz="1400" dirty="0">
              <a:solidFill>
                <a:srgbClr val="FF0000"/>
              </a:solidFill>
              <a:latin typeface="Segoe Light"/>
              <a:cs typeface="Segoe Light"/>
            </a:endParaRPr>
          </a:p>
        </p:txBody>
      </p:sp>
      <p:sp>
        <p:nvSpPr>
          <p:cNvPr id="43" name="Rectangle 42"/>
          <p:cNvSpPr/>
          <p:nvPr/>
        </p:nvSpPr>
        <p:spPr>
          <a:xfrm>
            <a:off x="296737" y="1343682"/>
            <a:ext cx="1304140" cy="2056150"/>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err="1" smtClean="0">
                <a:latin typeface="Segoe Light"/>
                <a:cs typeface="Segoe Light"/>
              </a:rPr>
              <a:t>myAddr</a:t>
            </a:r>
            <a:endParaRPr lang="en-US" dirty="0">
              <a:latin typeface="Segoe Light"/>
              <a:cs typeface="Segoe Light"/>
            </a:endParaRPr>
          </a:p>
        </p:txBody>
      </p:sp>
      <p:sp>
        <p:nvSpPr>
          <p:cNvPr id="34" name="TextBox 33"/>
          <p:cNvSpPr txBox="1"/>
          <p:nvPr/>
        </p:nvSpPr>
        <p:spPr>
          <a:xfrm>
            <a:off x="1896780" y="4339929"/>
            <a:ext cx="196013" cy="392025"/>
          </a:xfrm>
          <a:prstGeom prst="rect">
            <a:avLst/>
          </a:prstGeom>
          <a:noFill/>
        </p:spPr>
        <p:txBody>
          <a:bodyPr wrap="none" rtlCol="0">
            <a:spAutoFit/>
          </a:bodyPr>
          <a:lstStyle/>
          <a:p>
            <a:endParaRPr lang="en-US" dirty="0"/>
          </a:p>
        </p:txBody>
      </p:sp>
      <p:sp>
        <p:nvSpPr>
          <p:cNvPr id="14" name="Rounded Rectangle 13"/>
          <p:cNvSpPr/>
          <p:nvPr/>
        </p:nvSpPr>
        <p:spPr>
          <a:xfrm>
            <a:off x="417270" y="2598247"/>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Server</a:t>
            </a:r>
            <a:endParaRPr lang="en-US" sz="1600" dirty="0">
              <a:latin typeface="Segoe Light"/>
              <a:cs typeface="Segoe Light"/>
            </a:endParaRPr>
          </a:p>
        </p:txBody>
      </p:sp>
      <p:sp>
        <p:nvSpPr>
          <p:cNvPr id="42" name="Title 1"/>
          <p:cNvSpPr txBox="1">
            <a:spLocks/>
          </p:cNvSpPr>
          <p:nvPr/>
        </p:nvSpPr>
        <p:spPr>
          <a:xfrm>
            <a:off x="254000" y="274638"/>
            <a:ext cx="8890000" cy="744205"/>
          </a:xfrm>
          <a:prstGeom prst="rect">
            <a:avLst/>
          </a:prstGeom>
        </p:spPr>
        <p:txBody>
          <a:bodyPr vert="horz" lIns="91440" tIns="45720" rIns="91440" bIns="45720" rtlCol="0" anchor="ctr">
            <a:normAutofit fontScale="97500" lnSpcReduction="1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dirty="0">
                <a:latin typeface="Segoe Light"/>
                <a:cs typeface="Segoe Light"/>
              </a:rPr>
              <a:t>Turbo King  (Modified)</a:t>
            </a:r>
          </a:p>
        </p:txBody>
      </p:sp>
      <p:sp>
        <p:nvSpPr>
          <p:cNvPr id="53" name="Rounded Rectangle 52"/>
          <p:cNvSpPr/>
          <p:nvPr/>
        </p:nvSpPr>
        <p:spPr>
          <a:xfrm>
            <a:off x="417270" y="1456591"/>
            <a:ext cx="1084830" cy="720066"/>
          </a:xfrm>
          <a:prstGeom prst="roundRect">
            <a:avLst>
              <a:gd name="adj" fmla="val 8828"/>
            </a:avLst>
          </a:prstGeom>
          <a:solidFill>
            <a:schemeClr val="bg1">
              <a:lumMod val="75000"/>
              <a:lumOff val="25000"/>
            </a:schemeClr>
          </a:solidFill>
          <a:ln>
            <a:solidFill>
              <a:schemeClr val="bg1">
                <a:lumMod val="75000"/>
                <a:lumOff val="25000"/>
              </a:schemeClr>
            </a:solidFill>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600" dirty="0" smtClean="0">
                <a:latin typeface="Segoe Light"/>
                <a:cs typeface="Segoe Light"/>
              </a:rPr>
              <a:t>DNS Client</a:t>
            </a:r>
            <a:endParaRPr lang="en-US" sz="1600" dirty="0">
              <a:latin typeface="Segoe Light"/>
              <a:cs typeface="Segoe Light"/>
            </a:endParaRPr>
          </a:p>
        </p:txBody>
      </p:sp>
      <p:sp>
        <p:nvSpPr>
          <p:cNvPr id="56" name="Rectangle 55"/>
          <p:cNvSpPr/>
          <p:nvPr/>
        </p:nvSpPr>
        <p:spPr>
          <a:xfrm>
            <a:off x="4277288"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a:latin typeface="Segoe Light"/>
                <a:cs typeface="Segoe Light"/>
              </a:rPr>
              <a:t>n</a:t>
            </a:r>
            <a:r>
              <a:rPr lang="en-US" sz="1600" dirty="0" smtClean="0">
                <a:latin typeface="Segoe Light"/>
                <a:cs typeface="Segoe Light"/>
              </a:rPr>
              <a:t>s.target1.com</a:t>
            </a:r>
          </a:p>
          <a:p>
            <a:pPr algn="ctr"/>
            <a:r>
              <a:rPr lang="en-US" sz="1400" dirty="0" smtClean="0">
                <a:solidFill>
                  <a:srgbClr val="FF0000"/>
                </a:solidFill>
                <a:latin typeface="Segoe Light"/>
                <a:cs typeface="Segoe Light"/>
              </a:rPr>
              <a:t>(target 1)</a:t>
            </a:r>
            <a:endParaRPr lang="en-US" sz="1400" dirty="0">
              <a:solidFill>
                <a:srgbClr val="FF0000"/>
              </a:solidFill>
              <a:latin typeface="Segoe Light"/>
              <a:cs typeface="Segoe Light"/>
            </a:endParaRPr>
          </a:p>
        </p:txBody>
      </p:sp>
      <p:sp>
        <p:nvSpPr>
          <p:cNvPr id="57" name="Rectangle 56"/>
          <p:cNvSpPr/>
          <p:nvPr/>
        </p:nvSpPr>
        <p:spPr>
          <a:xfrm>
            <a:off x="7382504" y="1343682"/>
            <a:ext cx="1436472" cy="2022629"/>
          </a:xfrm>
          <a:prstGeom prst="rect">
            <a:avLst/>
          </a:prstGeom>
          <a:solidFill>
            <a:schemeClr val="bg1">
              <a:lumMod val="65000"/>
              <a:lumOff val="3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600" dirty="0" smtClean="0">
                <a:latin typeface="Segoe Light"/>
                <a:cs typeface="Segoe Light"/>
              </a:rPr>
              <a:t>ns.target2.com</a:t>
            </a:r>
          </a:p>
          <a:p>
            <a:pPr algn="ctr"/>
            <a:r>
              <a:rPr lang="en-US" sz="1400" dirty="0" smtClean="0">
                <a:solidFill>
                  <a:srgbClr val="FF0000"/>
                </a:solidFill>
                <a:latin typeface="Segoe Light"/>
                <a:cs typeface="Segoe Light"/>
              </a:rPr>
              <a:t>(target 2)</a:t>
            </a:r>
            <a:endParaRPr lang="en-US" sz="1400" dirty="0">
              <a:solidFill>
                <a:srgbClr val="FF0000"/>
              </a:solidFill>
              <a:latin typeface="Segoe Light"/>
              <a:cs typeface="Segoe Light"/>
            </a:endParaRPr>
          </a:p>
        </p:txBody>
      </p:sp>
      <p:grpSp>
        <p:nvGrpSpPr>
          <p:cNvPr id="12" name="Group 11"/>
          <p:cNvGrpSpPr/>
          <p:nvPr/>
        </p:nvGrpSpPr>
        <p:grpSpPr>
          <a:xfrm>
            <a:off x="1533878" y="992300"/>
            <a:ext cx="2918576" cy="748957"/>
            <a:chOff x="1533878" y="992300"/>
            <a:chExt cx="2918576" cy="748957"/>
          </a:xfrm>
        </p:grpSpPr>
        <p:sp>
          <p:nvSpPr>
            <p:cNvPr id="5" name="Right Arrow 4"/>
            <p:cNvSpPr/>
            <p:nvPr/>
          </p:nvSpPr>
          <p:spPr>
            <a:xfrm>
              <a:off x="1600878" y="1414817"/>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p:cNvSpPr txBox="1"/>
            <p:nvPr/>
          </p:nvSpPr>
          <p:spPr>
            <a:xfrm>
              <a:off x="1797596" y="992300"/>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latin typeface="Segoe Light"/>
                  <a:cs typeface="Segoe Light"/>
                </a:rPr>
                <a:t>qid.myAddr.</a:t>
              </a:r>
              <a:r>
                <a:rPr lang="en-US" sz="1400" dirty="0" err="1" smtClean="0">
                  <a:solidFill>
                    <a:srgbClr val="FF0000"/>
                  </a:solidFill>
                  <a:latin typeface="Segoe Light"/>
                  <a:cs typeface="Segoe Light"/>
                </a:rPr>
                <a:t>mydomain.com</a:t>
              </a:r>
              <a:endParaRPr lang="en-US" sz="1400" dirty="0">
                <a:solidFill>
                  <a:srgbClr val="FF0000"/>
                </a:solidFill>
                <a:latin typeface="Segoe Light"/>
                <a:cs typeface="Segoe Light"/>
              </a:endParaRPr>
            </a:p>
          </p:txBody>
        </p:sp>
        <p:grpSp>
          <p:nvGrpSpPr>
            <p:cNvPr id="10" name="Group 9"/>
            <p:cNvGrpSpPr/>
            <p:nvPr/>
          </p:nvGrpSpPr>
          <p:grpSpPr>
            <a:xfrm>
              <a:off x="1533878" y="1371925"/>
              <a:ext cx="301660" cy="369332"/>
              <a:chOff x="-608082" y="993206"/>
              <a:chExt cx="301660" cy="369332"/>
            </a:xfrm>
          </p:grpSpPr>
          <p:sp>
            <p:nvSpPr>
              <p:cNvPr id="60" name="Oval 59"/>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59" name="Rectangle 58"/>
              <p:cNvSpPr/>
              <p:nvPr/>
            </p:nvSpPr>
            <p:spPr>
              <a:xfrm>
                <a:off x="-608082" y="993206"/>
                <a:ext cx="301660" cy="369332"/>
              </a:xfrm>
              <a:prstGeom prst="rect">
                <a:avLst/>
              </a:prstGeom>
            </p:spPr>
            <p:txBody>
              <a:bodyPr wrap="none">
                <a:spAutoFit/>
              </a:bodyPr>
              <a:lstStyle/>
              <a:p>
                <a:r>
                  <a:rPr lang="en-US" dirty="0" smtClean="0">
                    <a:latin typeface="Segoe Light"/>
                    <a:cs typeface="Segoe Light"/>
                  </a:rPr>
                  <a:t>1</a:t>
                </a:r>
                <a:endParaRPr lang="en-US" dirty="0">
                  <a:latin typeface="Segoe Light"/>
                  <a:cs typeface="Segoe Light"/>
                </a:endParaRPr>
              </a:p>
            </p:txBody>
          </p:sp>
        </p:grpSp>
      </p:grpSp>
      <p:grpSp>
        <p:nvGrpSpPr>
          <p:cNvPr id="15" name="Group 14"/>
          <p:cNvGrpSpPr/>
          <p:nvPr/>
        </p:nvGrpSpPr>
        <p:grpSpPr>
          <a:xfrm>
            <a:off x="1367530" y="3181645"/>
            <a:ext cx="3258417" cy="1283811"/>
            <a:chOff x="1367530" y="3181645"/>
            <a:chExt cx="3258417" cy="1283811"/>
          </a:xfrm>
        </p:grpSpPr>
        <p:sp>
          <p:nvSpPr>
            <p:cNvPr id="68" name="Right Arrow 67"/>
            <p:cNvSpPr/>
            <p:nvPr/>
          </p:nvSpPr>
          <p:spPr>
            <a:xfrm rot="8828896">
              <a:off x="1367530" y="4144499"/>
              <a:ext cx="3258417" cy="32095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5" name="Group 64"/>
            <p:cNvGrpSpPr/>
            <p:nvPr/>
          </p:nvGrpSpPr>
          <p:grpSpPr>
            <a:xfrm>
              <a:off x="4234375" y="3181645"/>
              <a:ext cx="303576" cy="369332"/>
              <a:chOff x="-608082" y="993206"/>
              <a:chExt cx="303576" cy="369332"/>
            </a:xfrm>
          </p:grpSpPr>
          <p:sp>
            <p:nvSpPr>
              <p:cNvPr id="66" name="Oval 6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67" name="Rectangle 66"/>
              <p:cNvSpPr/>
              <p:nvPr/>
            </p:nvSpPr>
            <p:spPr>
              <a:xfrm>
                <a:off x="-608082" y="993206"/>
                <a:ext cx="303576" cy="369332"/>
              </a:xfrm>
              <a:prstGeom prst="rect">
                <a:avLst/>
              </a:prstGeom>
            </p:spPr>
            <p:txBody>
              <a:bodyPr wrap="none">
                <a:spAutoFit/>
              </a:bodyPr>
              <a:lstStyle/>
              <a:p>
                <a:r>
                  <a:rPr lang="en-US" dirty="0">
                    <a:latin typeface="Segoe Light"/>
                    <a:cs typeface="Segoe Light"/>
                  </a:rPr>
                  <a:t>2</a:t>
                </a:r>
              </a:p>
            </p:txBody>
          </p:sp>
        </p:grpSp>
        <p:sp>
          <p:nvSpPr>
            <p:cNvPr id="69" name="TextBox 68"/>
            <p:cNvSpPr txBox="1"/>
            <p:nvPr/>
          </p:nvSpPr>
          <p:spPr>
            <a:xfrm rot="19601968">
              <a:off x="1428270" y="3797097"/>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16" name="Group 15"/>
          <p:cNvGrpSpPr/>
          <p:nvPr/>
        </p:nvGrpSpPr>
        <p:grpSpPr>
          <a:xfrm>
            <a:off x="1307658" y="4373136"/>
            <a:ext cx="4018006" cy="1385725"/>
            <a:chOff x="1307658" y="4373136"/>
            <a:chExt cx="4018006" cy="1385725"/>
          </a:xfrm>
        </p:grpSpPr>
        <p:sp>
          <p:nvSpPr>
            <p:cNvPr id="70" name="Right Arrow 69"/>
            <p:cNvSpPr/>
            <p:nvPr/>
          </p:nvSpPr>
          <p:spPr>
            <a:xfrm rot="19616165">
              <a:off x="1307658" y="4373136"/>
              <a:ext cx="4018006" cy="335017"/>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1" name="TextBox 70"/>
            <p:cNvSpPr txBox="1"/>
            <p:nvPr/>
          </p:nvSpPr>
          <p:spPr>
            <a:xfrm rot="19601968">
              <a:off x="1871925" y="4753582"/>
              <a:ext cx="2654858" cy="523220"/>
            </a:xfrm>
            <a:prstGeom prst="rect">
              <a:avLst/>
            </a:prstGeom>
            <a:noFill/>
          </p:spPr>
          <p:txBody>
            <a:bodyPr wrap="square" rtlCol="0">
              <a:spAutoFit/>
            </a:bodyPr>
            <a:lstStyle/>
            <a:p>
              <a:r>
                <a:rPr lang="en-US" sz="1400" b="1" dirty="0" smtClean="0">
                  <a:latin typeface="Segoe Light"/>
                  <a:cs typeface="Segoe Light"/>
                </a:rPr>
                <a:t>Referral:</a:t>
              </a:r>
            </a:p>
            <a:p>
              <a:r>
                <a:rPr lang="en-US" sz="1400" b="1" dirty="0" err="1" smtClean="0">
                  <a:solidFill>
                    <a:srgbClr val="FF0000"/>
                  </a:solidFill>
                  <a:latin typeface="Segoe Light"/>
                  <a:cs typeface="Segoe Light"/>
                </a:rPr>
                <a:t>myAddr</a:t>
              </a:r>
              <a:endParaRPr lang="en-US" sz="1400" dirty="0">
                <a:solidFill>
                  <a:srgbClr val="FF0000"/>
                </a:solidFill>
                <a:latin typeface="Segoe Light"/>
                <a:cs typeface="Segoe Light"/>
              </a:endParaRPr>
            </a:p>
          </p:txBody>
        </p:sp>
        <p:grpSp>
          <p:nvGrpSpPr>
            <p:cNvPr id="78" name="Group 77"/>
            <p:cNvGrpSpPr/>
            <p:nvPr/>
          </p:nvGrpSpPr>
          <p:grpSpPr>
            <a:xfrm>
              <a:off x="1533878" y="5389529"/>
              <a:ext cx="303576" cy="369332"/>
              <a:chOff x="-608082" y="993206"/>
              <a:chExt cx="303576" cy="369332"/>
            </a:xfrm>
          </p:grpSpPr>
          <p:sp>
            <p:nvSpPr>
              <p:cNvPr id="79" name="Oval 7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0" name="Rectangle 79"/>
              <p:cNvSpPr/>
              <p:nvPr/>
            </p:nvSpPr>
            <p:spPr>
              <a:xfrm>
                <a:off x="-608082" y="993206"/>
                <a:ext cx="303576" cy="369332"/>
              </a:xfrm>
              <a:prstGeom prst="rect">
                <a:avLst/>
              </a:prstGeom>
            </p:spPr>
            <p:txBody>
              <a:bodyPr wrap="none">
                <a:spAutoFit/>
              </a:bodyPr>
              <a:lstStyle/>
              <a:p>
                <a:r>
                  <a:rPr lang="en-US" dirty="0">
                    <a:latin typeface="Segoe Light"/>
                    <a:cs typeface="Segoe Light"/>
                  </a:rPr>
                  <a:t>3</a:t>
                </a:r>
              </a:p>
            </p:txBody>
          </p:sp>
        </p:grpSp>
      </p:grpSp>
      <p:grpSp>
        <p:nvGrpSpPr>
          <p:cNvPr id="18" name="Group 17"/>
          <p:cNvGrpSpPr/>
          <p:nvPr/>
        </p:nvGrpSpPr>
        <p:grpSpPr>
          <a:xfrm>
            <a:off x="1522242" y="2133816"/>
            <a:ext cx="2930212" cy="699234"/>
            <a:chOff x="1522242" y="2133816"/>
            <a:chExt cx="2930212" cy="699234"/>
          </a:xfrm>
        </p:grpSpPr>
        <p:sp>
          <p:nvSpPr>
            <p:cNvPr id="85" name="Right Arrow 84"/>
            <p:cNvSpPr/>
            <p:nvPr/>
          </p:nvSpPr>
          <p:spPr>
            <a:xfrm>
              <a:off x="1600877" y="2518111"/>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6" name="TextBox 85"/>
            <p:cNvSpPr txBox="1"/>
            <p:nvPr/>
          </p:nvSpPr>
          <p:spPr>
            <a:xfrm>
              <a:off x="1797596" y="2133816"/>
              <a:ext cx="2654858" cy="523220"/>
            </a:xfrm>
            <a:prstGeom prst="rect">
              <a:avLst/>
            </a:prstGeom>
            <a:noFill/>
          </p:spPr>
          <p:txBody>
            <a:bodyPr wrap="square" rtlCol="0">
              <a:spAutoFit/>
            </a:bodyPr>
            <a:lstStyle/>
            <a:p>
              <a:r>
                <a:rPr lang="en-US" sz="1400" b="1" dirty="0" smtClean="0">
                  <a:latin typeface="Segoe Light"/>
                  <a:cs typeface="Segoe Light"/>
                </a:rPr>
                <a:t>Referral: </a:t>
              </a:r>
            </a:p>
            <a:p>
              <a:r>
                <a:rPr lang="en-US" sz="1400" dirty="0" smtClean="0">
                  <a:solidFill>
                    <a:srgbClr val="FF0000"/>
                  </a:solidFill>
                  <a:latin typeface="Segoe Light"/>
                  <a:cs typeface="Segoe Light"/>
                </a:rPr>
                <a:t>ns.target2.com</a:t>
              </a:r>
              <a:endParaRPr lang="en-US" sz="1400" dirty="0">
                <a:solidFill>
                  <a:srgbClr val="FF0000"/>
                </a:solidFill>
                <a:latin typeface="Segoe Light"/>
                <a:cs typeface="Segoe Light"/>
              </a:endParaRPr>
            </a:p>
          </p:txBody>
        </p:sp>
        <p:grpSp>
          <p:nvGrpSpPr>
            <p:cNvPr id="75" name="Group 74"/>
            <p:cNvGrpSpPr/>
            <p:nvPr/>
          </p:nvGrpSpPr>
          <p:grpSpPr>
            <a:xfrm>
              <a:off x="1522242" y="2463718"/>
              <a:ext cx="303576" cy="369332"/>
              <a:chOff x="-608082" y="993206"/>
              <a:chExt cx="303576" cy="369332"/>
            </a:xfrm>
          </p:grpSpPr>
          <p:sp>
            <p:nvSpPr>
              <p:cNvPr id="76" name="Oval 75"/>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7" name="Rectangle 76"/>
              <p:cNvSpPr/>
              <p:nvPr/>
            </p:nvSpPr>
            <p:spPr>
              <a:xfrm>
                <a:off x="-608082" y="993206"/>
                <a:ext cx="303576" cy="369332"/>
              </a:xfrm>
              <a:prstGeom prst="rect">
                <a:avLst/>
              </a:prstGeom>
            </p:spPr>
            <p:txBody>
              <a:bodyPr wrap="none">
                <a:spAutoFit/>
              </a:bodyPr>
              <a:lstStyle/>
              <a:p>
                <a:r>
                  <a:rPr lang="en-US" dirty="0">
                    <a:latin typeface="Segoe Light"/>
                    <a:cs typeface="Segoe Light"/>
                  </a:rPr>
                  <a:t>5</a:t>
                </a:r>
              </a:p>
            </p:txBody>
          </p:sp>
        </p:grpSp>
      </p:grpSp>
      <p:grpSp>
        <p:nvGrpSpPr>
          <p:cNvPr id="17" name="Group 16"/>
          <p:cNvGrpSpPr/>
          <p:nvPr/>
        </p:nvGrpSpPr>
        <p:grpSpPr>
          <a:xfrm>
            <a:off x="1592601" y="2792980"/>
            <a:ext cx="2765340" cy="715664"/>
            <a:chOff x="1592601" y="2792980"/>
            <a:chExt cx="2765340" cy="715664"/>
          </a:xfrm>
        </p:grpSpPr>
        <p:sp>
          <p:nvSpPr>
            <p:cNvPr id="87" name="Right Arrow 86"/>
            <p:cNvSpPr/>
            <p:nvPr/>
          </p:nvSpPr>
          <p:spPr>
            <a:xfrm rot="10800000">
              <a:off x="1592601" y="283249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2" name="Group 81"/>
            <p:cNvGrpSpPr/>
            <p:nvPr/>
          </p:nvGrpSpPr>
          <p:grpSpPr>
            <a:xfrm>
              <a:off x="4054365" y="2792980"/>
              <a:ext cx="303576" cy="369332"/>
              <a:chOff x="-608082" y="993206"/>
              <a:chExt cx="303576" cy="369332"/>
            </a:xfrm>
          </p:grpSpPr>
          <p:sp>
            <p:nvSpPr>
              <p:cNvPr id="83" name="Oval 8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84" name="Rectangle 83"/>
              <p:cNvSpPr/>
              <p:nvPr/>
            </p:nvSpPr>
            <p:spPr>
              <a:xfrm>
                <a:off x="-608082" y="993206"/>
                <a:ext cx="303576" cy="369332"/>
              </a:xfrm>
              <a:prstGeom prst="rect">
                <a:avLst/>
              </a:prstGeom>
            </p:spPr>
            <p:txBody>
              <a:bodyPr wrap="none">
                <a:spAutoFit/>
              </a:bodyPr>
              <a:lstStyle/>
              <a:p>
                <a:r>
                  <a:rPr lang="en-US" dirty="0" smtClean="0">
                    <a:latin typeface="Segoe Light"/>
                    <a:cs typeface="Segoe Light"/>
                  </a:rPr>
                  <a:t>4</a:t>
                </a:r>
                <a:endParaRPr lang="en-US" dirty="0">
                  <a:latin typeface="Segoe Light"/>
                  <a:cs typeface="Segoe Light"/>
                </a:endParaRPr>
              </a:p>
            </p:txBody>
          </p:sp>
        </p:grpSp>
        <p:sp>
          <p:nvSpPr>
            <p:cNvPr id="91" name="TextBox 90"/>
            <p:cNvSpPr txBox="1"/>
            <p:nvPr/>
          </p:nvSpPr>
          <p:spPr>
            <a:xfrm>
              <a:off x="1678874" y="2985424"/>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solidFill>
                    <a:srgbClr val="FFFFFF"/>
                  </a:solidFill>
                  <a:latin typeface="Segoe Light"/>
                  <a:cs typeface="Segoe Light"/>
                </a:rPr>
                <a:t>qid.myAddr.mydomain.com</a:t>
              </a:r>
              <a:endParaRPr lang="en-US" sz="1400" dirty="0">
                <a:solidFill>
                  <a:srgbClr val="FFFFFF"/>
                </a:solidFill>
                <a:latin typeface="Segoe Light"/>
                <a:cs typeface="Segoe Light"/>
              </a:endParaRPr>
            </a:p>
          </p:txBody>
        </p:sp>
      </p:grpSp>
      <p:grpSp>
        <p:nvGrpSpPr>
          <p:cNvPr id="20" name="Group 19"/>
          <p:cNvGrpSpPr/>
          <p:nvPr/>
        </p:nvGrpSpPr>
        <p:grpSpPr>
          <a:xfrm>
            <a:off x="5685538" y="1110874"/>
            <a:ext cx="2739524" cy="800938"/>
            <a:chOff x="5685538" y="1110874"/>
            <a:chExt cx="2739524" cy="800938"/>
          </a:xfrm>
        </p:grpSpPr>
        <p:sp>
          <p:nvSpPr>
            <p:cNvPr id="92" name="Right Arrow 91"/>
            <p:cNvSpPr/>
            <p:nvPr/>
          </p:nvSpPr>
          <p:spPr>
            <a:xfrm>
              <a:off x="5713760" y="1599623"/>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8" name="Group 87"/>
            <p:cNvGrpSpPr/>
            <p:nvPr/>
          </p:nvGrpSpPr>
          <p:grpSpPr>
            <a:xfrm>
              <a:off x="5685538" y="1542480"/>
              <a:ext cx="301660" cy="369332"/>
              <a:chOff x="-608082" y="993206"/>
              <a:chExt cx="301660" cy="369332"/>
            </a:xfrm>
          </p:grpSpPr>
          <p:sp>
            <p:nvSpPr>
              <p:cNvPr id="89" name="Oval 88"/>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0" name="Rectangle 89"/>
              <p:cNvSpPr/>
              <p:nvPr/>
            </p:nvSpPr>
            <p:spPr>
              <a:xfrm>
                <a:off x="-608082" y="993206"/>
                <a:ext cx="301660" cy="369332"/>
              </a:xfrm>
              <a:prstGeom prst="rect">
                <a:avLst/>
              </a:prstGeom>
            </p:spPr>
            <p:txBody>
              <a:bodyPr wrap="none">
                <a:spAutoFit/>
              </a:bodyPr>
              <a:lstStyle/>
              <a:p>
                <a:r>
                  <a:rPr lang="en-US" dirty="0" smtClean="0">
                    <a:latin typeface="Segoe Light"/>
                    <a:cs typeface="Segoe Light"/>
                  </a:rPr>
                  <a:t>6</a:t>
                </a:r>
                <a:endParaRPr lang="en-US" dirty="0">
                  <a:latin typeface="Segoe Light"/>
                  <a:cs typeface="Segoe Light"/>
                </a:endParaRPr>
              </a:p>
            </p:txBody>
          </p:sp>
        </p:grpSp>
        <p:sp>
          <p:nvSpPr>
            <p:cNvPr id="93" name="TextBox 92"/>
            <p:cNvSpPr txBox="1"/>
            <p:nvPr/>
          </p:nvSpPr>
          <p:spPr>
            <a:xfrm>
              <a:off x="5770204" y="1110874"/>
              <a:ext cx="2654858" cy="523220"/>
            </a:xfrm>
            <a:prstGeom prst="rect">
              <a:avLst/>
            </a:prstGeom>
            <a:noFill/>
          </p:spPr>
          <p:txBody>
            <a:bodyPr wrap="square" rtlCol="0">
              <a:spAutoFit/>
            </a:bodyPr>
            <a:lstStyle/>
            <a:p>
              <a:r>
                <a:rPr lang="en-US" sz="1400" b="1" dirty="0" smtClean="0">
                  <a:latin typeface="Segoe Light"/>
                  <a:cs typeface="Segoe Light"/>
                </a:rPr>
                <a:t>Resolve: </a:t>
              </a:r>
            </a:p>
            <a:p>
              <a:r>
                <a:rPr lang="en-US" sz="1400" dirty="0" err="1" smtClean="0">
                  <a:latin typeface="Segoe Light"/>
                  <a:cs typeface="Segoe Light"/>
                </a:rPr>
                <a:t>qid.myAddr.mydomain.com</a:t>
              </a:r>
              <a:endParaRPr lang="en-US" sz="1400" dirty="0">
                <a:latin typeface="Segoe Light"/>
                <a:cs typeface="Segoe Light"/>
              </a:endParaRPr>
            </a:p>
          </p:txBody>
        </p:sp>
      </p:grpSp>
      <p:grpSp>
        <p:nvGrpSpPr>
          <p:cNvPr id="21" name="Group 20"/>
          <p:cNvGrpSpPr/>
          <p:nvPr/>
        </p:nvGrpSpPr>
        <p:grpSpPr>
          <a:xfrm>
            <a:off x="5713760" y="2494922"/>
            <a:ext cx="1725188" cy="553942"/>
            <a:chOff x="5713760" y="2494922"/>
            <a:chExt cx="1725188" cy="553942"/>
          </a:xfrm>
        </p:grpSpPr>
        <p:sp>
          <p:nvSpPr>
            <p:cNvPr id="94" name="Right Arrow 93"/>
            <p:cNvSpPr/>
            <p:nvPr/>
          </p:nvSpPr>
          <p:spPr>
            <a:xfrm rot="10800000">
              <a:off x="5713760" y="2722425"/>
              <a:ext cx="1668744"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6" name="Group 95"/>
            <p:cNvGrpSpPr/>
            <p:nvPr/>
          </p:nvGrpSpPr>
          <p:grpSpPr>
            <a:xfrm>
              <a:off x="7135372" y="2679532"/>
              <a:ext cx="303576" cy="369332"/>
              <a:chOff x="-608082" y="993206"/>
              <a:chExt cx="303576" cy="369332"/>
            </a:xfrm>
          </p:grpSpPr>
          <p:sp>
            <p:nvSpPr>
              <p:cNvPr id="97" name="Oval 96"/>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98" name="Rectangle 97"/>
              <p:cNvSpPr/>
              <p:nvPr/>
            </p:nvSpPr>
            <p:spPr>
              <a:xfrm>
                <a:off x="-608082" y="993206"/>
                <a:ext cx="303576" cy="369332"/>
              </a:xfrm>
              <a:prstGeom prst="rect">
                <a:avLst/>
              </a:prstGeom>
            </p:spPr>
            <p:txBody>
              <a:bodyPr wrap="none">
                <a:spAutoFit/>
              </a:bodyPr>
              <a:lstStyle/>
              <a:p>
                <a:r>
                  <a:rPr lang="en-US" dirty="0">
                    <a:latin typeface="Segoe Light"/>
                    <a:cs typeface="Segoe Light"/>
                  </a:rPr>
                  <a:t>7</a:t>
                </a:r>
              </a:p>
            </p:txBody>
          </p:sp>
        </p:grpSp>
        <p:sp>
          <p:nvSpPr>
            <p:cNvPr id="99" name="TextBox 98"/>
            <p:cNvSpPr txBox="1"/>
            <p:nvPr/>
          </p:nvSpPr>
          <p:spPr>
            <a:xfrm>
              <a:off x="5871233" y="2494922"/>
              <a:ext cx="1567715" cy="307777"/>
            </a:xfrm>
            <a:prstGeom prst="rect">
              <a:avLst/>
            </a:prstGeom>
            <a:noFill/>
          </p:spPr>
          <p:txBody>
            <a:bodyPr wrap="square" rtlCol="0">
              <a:spAutoFit/>
            </a:bodyPr>
            <a:lstStyle/>
            <a:p>
              <a:r>
                <a:rPr lang="en-US" sz="1400" dirty="0" err="1" smtClean="0">
                  <a:latin typeface="Segoe Light"/>
                  <a:cs typeface="Segoe Light"/>
                </a:rPr>
                <a:t>NXDomain</a:t>
              </a:r>
              <a:endParaRPr lang="en-US" sz="1400" dirty="0">
                <a:latin typeface="Segoe Light"/>
                <a:cs typeface="Segoe Light"/>
              </a:endParaRPr>
            </a:p>
          </p:txBody>
        </p:sp>
      </p:grpSp>
      <p:grpSp>
        <p:nvGrpSpPr>
          <p:cNvPr id="28" name="Group 27"/>
          <p:cNvGrpSpPr/>
          <p:nvPr/>
        </p:nvGrpSpPr>
        <p:grpSpPr>
          <a:xfrm>
            <a:off x="1592601" y="1762431"/>
            <a:ext cx="2741131" cy="520665"/>
            <a:chOff x="1592601" y="1762431"/>
            <a:chExt cx="2741131" cy="520665"/>
          </a:xfrm>
        </p:grpSpPr>
        <p:sp>
          <p:nvSpPr>
            <p:cNvPr id="64" name="Right Arrow 63"/>
            <p:cNvSpPr/>
            <p:nvPr/>
          </p:nvSpPr>
          <p:spPr>
            <a:xfrm rot="10800000">
              <a:off x="1592601" y="1808522"/>
              <a:ext cx="2676410" cy="296811"/>
            </a:xfrm>
            <a:prstGeom prst="rightArrow">
              <a:avLst/>
            </a:prstGeom>
            <a:solidFill>
              <a:schemeClr val="tx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72" name="Group 71"/>
            <p:cNvGrpSpPr/>
            <p:nvPr/>
          </p:nvGrpSpPr>
          <p:grpSpPr>
            <a:xfrm>
              <a:off x="4032072" y="1762431"/>
              <a:ext cx="301660" cy="369332"/>
              <a:chOff x="-608082" y="993206"/>
              <a:chExt cx="301660" cy="369332"/>
            </a:xfrm>
          </p:grpSpPr>
          <p:sp>
            <p:nvSpPr>
              <p:cNvPr id="73" name="Oval 72"/>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74" name="Rectangle 73"/>
              <p:cNvSpPr/>
              <p:nvPr/>
            </p:nvSpPr>
            <p:spPr>
              <a:xfrm>
                <a:off x="-608082" y="993206"/>
                <a:ext cx="301660" cy="369332"/>
              </a:xfrm>
              <a:prstGeom prst="rect">
                <a:avLst/>
              </a:prstGeom>
            </p:spPr>
            <p:txBody>
              <a:bodyPr wrap="none">
                <a:spAutoFit/>
              </a:bodyPr>
              <a:lstStyle/>
              <a:p>
                <a:r>
                  <a:rPr lang="en-US" dirty="0" smtClean="0">
                    <a:latin typeface="Segoe Light"/>
                    <a:cs typeface="Segoe Light"/>
                  </a:rPr>
                  <a:t>8</a:t>
                </a:r>
                <a:endParaRPr lang="en-US" dirty="0">
                  <a:latin typeface="Segoe Light"/>
                  <a:cs typeface="Segoe Light"/>
                </a:endParaRPr>
              </a:p>
            </p:txBody>
          </p:sp>
        </p:grpSp>
        <p:sp>
          <p:nvSpPr>
            <p:cNvPr id="100" name="TextBox 99"/>
            <p:cNvSpPr txBox="1"/>
            <p:nvPr/>
          </p:nvSpPr>
          <p:spPr>
            <a:xfrm>
              <a:off x="2673506" y="1975319"/>
              <a:ext cx="1567715" cy="307777"/>
            </a:xfrm>
            <a:prstGeom prst="rect">
              <a:avLst/>
            </a:prstGeom>
            <a:noFill/>
          </p:spPr>
          <p:txBody>
            <a:bodyPr wrap="square" rtlCol="0">
              <a:spAutoFit/>
            </a:bodyPr>
            <a:lstStyle/>
            <a:p>
              <a:r>
                <a:rPr lang="en-US" sz="1400" dirty="0" err="1" smtClean="0">
                  <a:solidFill>
                    <a:srgbClr val="FF0000"/>
                  </a:solidFill>
                  <a:latin typeface="Segoe Light"/>
                  <a:cs typeface="Segoe Light"/>
                </a:rPr>
                <a:t>NXDomain</a:t>
              </a:r>
              <a:endParaRPr lang="en-US" sz="1400" dirty="0">
                <a:solidFill>
                  <a:srgbClr val="FF0000"/>
                </a:solidFill>
                <a:latin typeface="Segoe Light"/>
                <a:cs typeface="Segoe Light"/>
              </a:endParaRPr>
            </a:p>
          </p:txBody>
        </p:sp>
      </p:grpSp>
      <p:grpSp>
        <p:nvGrpSpPr>
          <p:cNvPr id="29" name="Group 28"/>
          <p:cNvGrpSpPr/>
          <p:nvPr/>
        </p:nvGrpSpPr>
        <p:grpSpPr>
          <a:xfrm>
            <a:off x="4230358" y="4743716"/>
            <a:ext cx="4837981" cy="936923"/>
            <a:chOff x="4230358" y="4743716"/>
            <a:chExt cx="4837981" cy="936923"/>
          </a:xfrm>
        </p:grpSpPr>
        <p:sp>
          <p:nvSpPr>
            <p:cNvPr id="52" name="TextBox 51"/>
            <p:cNvSpPr txBox="1"/>
            <p:nvPr/>
          </p:nvSpPr>
          <p:spPr>
            <a:xfrm>
              <a:off x="4230358" y="4757309"/>
              <a:ext cx="4837981" cy="923330"/>
            </a:xfrm>
            <a:prstGeom prst="rect">
              <a:avLst/>
            </a:prstGeom>
            <a:noFill/>
          </p:spPr>
          <p:txBody>
            <a:bodyPr wrap="square" rtlCol="0">
              <a:spAutoFit/>
            </a:bodyPr>
            <a:lstStyle/>
            <a:p>
              <a:pPr marL="285750" indent="-285750">
                <a:buFont typeface="Arial"/>
                <a:buChar char="•"/>
              </a:pPr>
              <a:r>
                <a:rPr lang="en-US" dirty="0" smtClean="0">
                  <a:latin typeface="Segoe Light"/>
                  <a:cs typeface="Segoe Light"/>
                </a:rPr>
                <a:t>Record time delta </a:t>
              </a:r>
              <a:r>
                <a:rPr lang="en-US" b="1" i="1" dirty="0">
                  <a:latin typeface="Segoe Light"/>
                  <a:cs typeface="Segoe Light"/>
                </a:rPr>
                <a:t>T</a:t>
              </a:r>
              <a:r>
                <a:rPr lang="en-US" dirty="0" smtClean="0">
                  <a:latin typeface="Segoe Light"/>
                  <a:cs typeface="Segoe Light"/>
                </a:rPr>
                <a:t> between       and </a:t>
              </a:r>
            </a:p>
            <a:p>
              <a:pPr marL="285750" indent="-285750">
                <a:buFont typeface="Arial"/>
                <a:buChar char="•"/>
              </a:pPr>
              <a:r>
                <a:rPr lang="en-US" dirty="0" smtClean="0">
                  <a:latin typeface="Segoe Light"/>
                  <a:cs typeface="Segoe Light"/>
                </a:rPr>
                <a:t>Determine </a:t>
              </a:r>
              <a:r>
                <a:rPr lang="en-US" b="1" i="1" dirty="0" smtClean="0">
                  <a:latin typeface="Segoe Light"/>
                  <a:cs typeface="Segoe Light"/>
                </a:rPr>
                <a:t>RTT </a:t>
              </a:r>
              <a:r>
                <a:rPr lang="en-US" dirty="0" smtClean="0">
                  <a:latin typeface="Segoe Light"/>
                  <a:cs typeface="Segoe Light"/>
                </a:rPr>
                <a:t>between </a:t>
              </a:r>
              <a:r>
                <a:rPr lang="en-US" dirty="0" err="1" smtClean="0">
                  <a:latin typeface="Segoe Light"/>
                  <a:cs typeface="Segoe Light"/>
                </a:rPr>
                <a:t>myAddr</a:t>
              </a:r>
              <a:r>
                <a:rPr lang="en-US" dirty="0" smtClean="0">
                  <a:latin typeface="Segoe Light"/>
                  <a:cs typeface="Segoe Light"/>
                </a:rPr>
                <a:t> and target1</a:t>
              </a:r>
            </a:p>
            <a:p>
              <a:pPr marL="285750" indent="-285750">
                <a:buFont typeface="Arial"/>
                <a:buChar char="•"/>
              </a:pPr>
              <a:r>
                <a:rPr lang="en-US" dirty="0" smtClean="0">
                  <a:latin typeface="Segoe Light"/>
                  <a:cs typeface="Segoe Light"/>
                </a:rPr>
                <a:t>Latency target1 to target2 = </a:t>
              </a:r>
              <a:r>
                <a:rPr lang="en-US" b="1" i="1" dirty="0" smtClean="0">
                  <a:latin typeface="Segoe Light"/>
                  <a:cs typeface="Segoe Light"/>
                </a:rPr>
                <a:t>T – RTT</a:t>
              </a:r>
            </a:p>
          </p:txBody>
        </p:sp>
        <p:grpSp>
          <p:nvGrpSpPr>
            <p:cNvPr id="101" name="Group 100"/>
            <p:cNvGrpSpPr/>
            <p:nvPr/>
          </p:nvGrpSpPr>
          <p:grpSpPr>
            <a:xfrm>
              <a:off x="7438948" y="4751016"/>
              <a:ext cx="303576" cy="369332"/>
              <a:chOff x="-608082" y="993206"/>
              <a:chExt cx="303576" cy="369332"/>
            </a:xfrm>
          </p:grpSpPr>
          <p:sp>
            <p:nvSpPr>
              <p:cNvPr id="102" name="Oval 101"/>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3" name="Rectangle 102"/>
              <p:cNvSpPr/>
              <p:nvPr/>
            </p:nvSpPr>
            <p:spPr>
              <a:xfrm>
                <a:off x="-608082" y="993206"/>
                <a:ext cx="303576" cy="369332"/>
              </a:xfrm>
              <a:prstGeom prst="rect">
                <a:avLst/>
              </a:prstGeom>
            </p:spPr>
            <p:txBody>
              <a:bodyPr wrap="none">
                <a:spAutoFit/>
              </a:bodyPr>
              <a:lstStyle/>
              <a:p>
                <a:r>
                  <a:rPr lang="en-US" dirty="0">
                    <a:latin typeface="Segoe Light"/>
                    <a:cs typeface="Segoe Light"/>
                  </a:rPr>
                  <a:t>5</a:t>
                </a:r>
              </a:p>
            </p:txBody>
          </p:sp>
        </p:grpSp>
        <p:grpSp>
          <p:nvGrpSpPr>
            <p:cNvPr id="104" name="Group 103"/>
            <p:cNvGrpSpPr/>
            <p:nvPr/>
          </p:nvGrpSpPr>
          <p:grpSpPr>
            <a:xfrm>
              <a:off x="8210788" y="4743716"/>
              <a:ext cx="303576" cy="369332"/>
              <a:chOff x="-608082" y="993206"/>
              <a:chExt cx="303576" cy="369332"/>
            </a:xfrm>
          </p:grpSpPr>
          <p:sp>
            <p:nvSpPr>
              <p:cNvPr id="105" name="Oval 104"/>
              <p:cNvSpPr/>
              <p:nvPr/>
            </p:nvSpPr>
            <p:spPr>
              <a:xfrm>
                <a:off x="-601236" y="1047387"/>
                <a:ext cx="272787" cy="286929"/>
              </a:xfrm>
              <a:prstGeom prst="ellipse">
                <a:avLst/>
              </a:prstGeom>
              <a:solidFill>
                <a:schemeClr val="bg1">
                  <a:lumMod val="65000"/>
                  <a:lumOff val="35000"/>
                </a:schemeClr>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000" dirty="0">
                  <a:latin typeface="Segoe Light"/>
                  <a:cs typeface="Segoe Light"/>
                </a:endParaRPr>
              </a:p>
            </p:txBody>
          </p:sp>
          <p:sp>
            <p:nvSpPr>
              <p:cNvPr id="106" name="Rectangle 105"/>
              <p:cNvSpPr/>
              <p:nvPr/>
            </p:nvSpPr>
            <p:spPr>
              <a:xfrm>
                <a:off x="-608082" y="993206"/>
                <a:ext cx="303576" cy="369332"/>
              </a:xfrm>
              <a:prstGeom prst="rect">
                <a:avLst/>
              </a:prstGeom>
            </p:spPr>
            <p:txBody>
              <a:bodyPr wrap="none">
                <a:spAutoFit/>
              </a:bodyPr>
              <a:lstStyle/>
              <a:p>
                <a:r>
                  <a:rPr lang="en-US" dirty="0">
                    <a:latin typeface="Segoe Light"/>
                    <a:cs typeface="Segoe Light"/>
                  </a:rPr>
                  <a:t>8</a:t>
                </a:r>
              </a:p>
            </p:txBody>
          </p:sp>
        </p:grpSp>
      </p:grpSp>
    </p:spTree>
    <p:extLst>
      <p:ext uri="{BB962C8B-B14F-4D97-AF65-F5344CB8AC3E}">
        <p14:creationId xmlns:p14="http://schemas.microsoft.com/office/powerpoint/2010/main" val="238072269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ck">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1357</TotalTime>
  <Words>1360</Words>
  <Application>Microsoft Macintosh PowerPoint</Application>
  <PresentationFormat>On-screen Show (4:3)</PresentationFormat>
  <Paragraphs>235</Paragraphs>
  <Slides>18</Slides>
  <Notes>17</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Black</vt:lpstr>
      <vt:lpstr>An Internet Latency Measurement Study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Mobile (Ben)</vt:lpstr>
      <vt:lpstr>PowerPoint Presentation</vt:lpstr>
    </vt:vector>
  </TitlesOfParts>
  <Company>UC,Berkeley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Latency Measurement Study in Modern Network</dc:title>
  <dc:creator>Ben Zhang</dc:creator>
  <cp:lastModifiedBy>No Name</cp:lastModifiedBy>
  <cp:revision>376</cp:revision>
  <dcterms:created xsi:type="dcterms:W3CDTF">2013-03-21T16:35:56Z</dcterms:created>
  <dcterms:modified xsi:type="dcterms:W3CDTF">2013-04-29T19:08:33Z</dcterms:modified>
</cp:coreProperties>
</file>

<file path=docProps/thumbnail.jpeg>
</file>